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7" r:id="rId2"/>
    <p:sldId id="281" r:id="rId3"/>
    <p:sldId id="295" r:id="rId4"/>
    <p:sldId id="297" r:id="rId5"/>
    <p:sldId id="298" r:id="rId6"/>
    <p:sldId id="288" r:id="rId7"/>
    <p:sldId id="294" r:id="rId8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6" userDrawn="1">
          <p15:clr>
            <a:srgbClr val="A4A3A4"/>
          </p15:clr>
        </p15:guide>
        <p15:guide id="3" pos="119" userDrawn="1">
          <p15:clr>
            <a:srgbClr val="A4A3A4"/>
          </p15:clr>
        </p15:guide>
        <p15:guide id="4" pos="4156" userDrawn="1">
          <p15:clr>
            <a:srgbClr val="A4A3A4"/>
          </p15:clr>
        </p15:guide>
        <p15:guide id="5" orient="horz" pos="2099" userDrawn="1">
          <p15:clr>
            <a:srgbClr val="A4A3A4"/>
          </p15:clr>
        </p15:guide>
        <p15:guide id="6" orient="horz" pos="1033" userDrawn="1">
          <p15:clr>
            <a:srgbClr val="A4A3A4"/>
          </p15:clr>
        </p15:guide>
        <p15:guide id="7" orient="horz" pos="512" userDrawn="1">
          <p15:clr>
            <a:srgbClr val="A4A3A4"/>
          </p15:clr>
        </p15:guide>
        <p15:guide id="8" pos="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79A"/>
    <a:srgbClr val="424499"/>
    <a:srgbClr val="045B14"/>
    <a:srgbClr val="3A0404"/>
    <a:srgbClr val="220202"/>
    <a:srgbClr val="930B0B"/>
    <a:srgbClr val="F46A6A"/>
    <a:srgbClr val="CF122F"/>
    <a:srgbClr val="14A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 autoAdjust="0"/>
    <p:restoredTop sz="94660"/>
  </p:normalViewPr>
  <p:slideViewPr>
    <p:cSldViewPr snapToGrid="0">
      <p:cViewPr>
        <p:scale>
          <a:sx n="125" d="100"/>
          <a:sy n="125" d="100"/>
        </p:scale>
        <p:origin x="2598" y="-570"/>
      </p:cViewPr>
      <p:guideLst>
        <p:guide orient="horz" pos="716"/>
        <p:guide pos="119"/>
        <p:guide pos="4156"/>
        <p:guide orient="horz" pos="2099"/>
        <p:guide orient="horz" pos="1033"/>
        <p:guide orient="horz" pos="512"/>
        <p:guide pos="1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348"/>
    </p:cViewPr>
  </p:sorterViewPr>
  <p:notesViewPr>
    <p:cSldViewPr snapToGrid="0" showGuides="1">
      <p:cViewPr varScale="1">
        <p:scale>
          <a:sx n="75" d="100"/>
          <a:sy n="75" d="100"/>
        </p:scale>
        <p:origin x="4020" y="66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DFBDE088-2785-403A-B1A6-4D35E3855C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0DB6CD7-0ED2-4C64-B838-52BC7A167B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37738-EF04-42A3-BB54-5A97C3C29C23}" type="datetimeFigureOut">
              <a:rPr lang="ko-KR" altLang="en-US" smtClean="0"/>
              <a:t>2023-05-08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2B4BEFD-44C5-4987-80A8-C468763172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4CEFA62-5E1D-478D-9A53-063242E661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FFED3-91E1-4FC6-885B-67EE074C8D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04625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980A2-AB23-49B3-A94C-C02EAF358A45}" type="datetimeFigureOut">
              <a:rPr lang="ko-KR" altLang="en-US" smtClean="0"/>
              <a:t>2023-05-08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1243013"/>
            <a:ext cx="23209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333BE-06AA-4736-8724-C3A4F7ABA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1891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CF93-44D6-4C33-93FD-59148491EBF9}" type="datetime1">
              <a:rPr lang="ko-KR" altLang="en-US" smtClean="0"/>
              <a:t>2023-05-08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13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05D8-F0B5-49D6-907A-BC0C1139367C}" type="datetime1">
              <a:rPr lang="ko-KR" altLang="en-US" smtClean="0"/>
              <a:t>2023-05-08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1855727-EBE2-4888-8218-321AE936A130}"/>
              </a:ext>
            </a:extLst>
          </p:cNvPr>
          <p:cNvSpPr/>
          <p:nvPr userDrawn="1"/>
        </p:nvSpPr>
        <p:spPr>
          <a:xfrm>
            <a:off x="0" y="0"/>
            <a:ext cx="6858000" cy="566124"/>
          </a:xfrm>
          <a:prstGeom prst="rect">
            <a:avLst/>
          </a:prstGeom>
          <a:solidFill>
            <a:srgbClr val="045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332109E-9400-4873-A41C-C64BF33EAAA2}"/>
              </a:ext>
            </a:extLst>
          </p:cNvPr>
          <p:cNvSpPr/>
          <p:nvPr userDrawn="1"/>
        </p:nvSpPr>
        <p:spPr>
          <a:xfrm>
            <a:off x="0" y="9708800"/>
            <a:ext cx="6858000" cy="197199"/>
          </a:xfrm>
          <a:prstGeom prst="rect">
            <a:avLst/>
          </a:prstGeom>
          <a:solidFill>
            <a:srgbClr val="045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9408B-5240-42C0-8230-8E2E8680D0E6}"/>
              </a:ext>
            </a:extLst>
          </p:cNvPr>
          <p:cNvSpPr txBox="1"/>
          <p:nvPr userDrawn="1"/>
        </p:nvSpPr>
        <p:spPr>
          <a:xfrm>
            <a:off x="5307839" y="121028"/>
            <a:ext cx="140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algn="r"/>
            <a:r>
              <a:rPr lang="en-US" altLang="ko-KR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SDX </a:t>
            </a:r>
            <a:r>
              <a:rPr lang="ko-KR" altLang="en-US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재단 통합관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4950" y="9378597"/>
            <a:ext cx="1543050" cy="5274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A4F28C3-58C5-44C8-A076-432960A05EA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8042949-4A70-95B7-D4AF-C4E804338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16" y="130553"/>
            <a:ext cx="83573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6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920DE-E4B0-4E56-BD93-C96AA06F30D8}" type="datetime1">
              <a:rPr lang="ko-KR" altLang="en-US" smtClean="0"/>
              <a:t>2023-05-08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F28C3-58C5-44C8-A076-432960A05E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75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직사각형 51">
            <a:extLst>
              <a:ext uri="{FF2B5EF4-FFF2-40B4-BE49-F238E27FC236}">
                <a16:creationId xmlns:a16="http://schemas.microsoft.com/office/drawing/2014/main" id="{C394EC5D-9167-CCEB-D48F-D2C0CA92D717}"/>
              </a:ext>
            </a:extLst>
          </p:cNvPr>
          <p:cNvSpPr/>
          <p:nvPr/>
        </p:nvSpPr>
        <p:spPr>
          <a:xfrm>
            <a:off x="-63333" y="9635913"/>
            <a:ext cx="6986549" cy="310074"/>
          </a:xfrm>
          <a:prstGeom prst="rect">
            <a:avLst/>
          </a:prstGeom>
          <a:solidFill>
            <a:srgbClr val="045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5AA34AC-6E1B-9F91-DC92-1D143144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73" y="9094996"/>
            <a:ext cx="1250653" cy="460580"/>
          </a:xfrm>
          <a:prstGeom prst="rect">
            <a:avLst/>
          </a:prstGeom>
        </p:spPr>
      </p:pic>
      <p:sp>
        <p:nvSpPr>
          <p:cNvPr id="51" name="직사각형 50">
            <a:extLst>
              <a:ext uri="{FF2B5EF4-FFF2-40B4-BE49-F238E27FC236}">
                <a16:creationId xmlns:a16="http://schemas.microsoft.com/office/drawing/2014/main" id="{DDC5ECEB-44E0-6866-EF32-0AFEA62A3B1F}"/>
              </a:ext>
            </a:extLst>
          </p:cNvPr>
          <p:cNvSpPr/>
          <p:nvPr/>
        </p:nvSpPr>
        <p:spPr>
          <a:xfrm>
            <a:off x="-1" y="-1"/>
            <a:ext cx="6878656" cy="8935702"/>
          </a:xfrm>
          <a:prstGeom prst="rect">
            <a:avLst/>
          </a:prstGeom>
          <a:solidFill>
            <a:srgbClr val="045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93CA1-A555-EA86-21E1-72C0AACE1AC5}"/>
              </a:ext>
            </a:extLst>
          </p:cNvPr>
          <p:cNvSpPr txBox="1"/>
          <p:nvPr/>
        </p:nvSpPr>
        <p:spPr>
          <a:xfrm>
            <a:off x="250906" y="2824842"/>
            <a:ext cx="2235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2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- 2023 NET ZERO EXPO -</a:t>
            </a:r>
            <a:endParaRPr lang="ko-KR" altLang="en-US" sz="1200" dirty="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2AB97-8A86-22B9-747A-348170DFC689}"/>
              </a:ext>
            </a:extLst>
          </p:cNvPr>
          <p:cNvSpPr txBox="1"/>
          <p:nvPr/>
        </p:nvSpPr>
        <p:spPr>
          <a:xfrm>
            <a:off x="250905" y="1658491"/>
            <a:ext cx="62069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800" dirty="0">
                <a:solidFill>
                  <a:schemeClr val="bg1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탄소중립 </a:t>
            </a:r>
            <a:r>
              <a:rPr lang="en-US" altLang="ko-KR" sz="2800" dirty="0">
                <a:solidFill>
                  <a:schemeClr val="bg1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EXPO</a:t>
            </a:r>
          </a:p>
          <a:p>
            <a:pPr algn="l"/>
            <a:r>
              <a:rPr lang="en-US" altLang="ko-KR" sz="4000" dirty="0">
                <a:solidFill>
                  <a:schemeClr val="bg1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SDX </a:t>
            </a:r>
            <a:r>
              <a:rPr lang="ko-KR" altLang="en-US" sz="4000" dirty="0">
                <a:solidFill>
                  <a:schemeClr val="bg1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재단 통합관</a:t>
            </a:r>
            <a:endParaRPr lang="ko-KR" altLang="en-US" sz="2800" dirty="0">
              <a:solidFill>
                <a:schemeClr val="bg1"/>
              </a:solidFill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F40C63-99D2-D760-B84F-D662902D58D4}"/>
              </a:ext>
            </a:extLst>
          </p:cNvPr>
          <p:cNvSpPr txBox="1"/>
          <p:nvPr/>
        </p:nvSpPr>
        <p:spPr>
          <a:xfrm>
            <a:off x="396213" y="3092526"/>
            <a:ext cx="3394627" cy="52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latinLnBrk="0">
              <a:lnSpc>
                <a:spcPct val="150000"/>
              </a:lnSpc>
            </a:pP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일시  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: 2023. 05. 25(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목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 – 27(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토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algn="l" defTabSz="457200" latinLnBrk="0">
              <a:lnSpc>
                <a:spcPct val="150000"/>
              </a:lnSpc>
            </a:pP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장소  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부산 </a:t>
            </a:r>
            <a:r>
              <a:rPr lang="ko-KR" altLang="en-US" sz="10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벡스코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제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전시장 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(7,126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㎡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1AEE91B-10FF-5565-946F-8C70BAC9C80D}"/>
              </a:ext>
            </a:extLst>
          </p:cNvPr>
          <p:cNvGrpSpPr/>
          <p:nvPr/>
        </p:nvGrpSpPr>
        <p:grpSpPr>
          <a:xfrm>
            <a:off x="381798" y="1014386"/>
            <a:ext cx="1806873" cy="574060"/>
            <a:chOff x="656168" y="1391548"/>
            <a:chExt cx="3015122" cy="957931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36855EA-FDA2-27AA-7051-F4466A1F2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56168" y="1918166"/>
              <a:ext cx="3015122" cy="431313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3CEAD43-116F-F143-2E9A-0CCB4926A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16200000">
              <a:off x="1789852" y="257864"/>
              <a:ext cx="407034" cy="2674401"/>
            </a:xfrm>
            <a:prstGeom prst="rect">
              <a:avLst/>
            </a:prstGeom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E0CE7E37-C037-31E1-39D1-A120E3126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49" t="15833" r="16024" b="15231"/>
          <a:stretch/>
        </p:blipFill>
        <p:spPr>
          <a:xfrm>
            <a:off x="2055433" y="2877601"/>
            <a:ext cx="4833985" cy="59560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8EADE1-E90A-0A33-DED5-F5A9BB95CCDE}"/>
              </a:ext>
            </a:extLst>
          </p:cNvPr>
          <p:cNvSpPr txBox="1"/>
          <p:nvPr/>
        </p:nvSpPr>
        <p:spPr>
          <a:xfrm>
            <a:off x="372735" y="6377510"/>
            <a:ext cx="2022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HG꼬딕씨 80g" panose="02020603020101020101" pitchFamily="18" charset="-127"/>
                <a:ea typeface="HG꼬딕씨 80g" panose="02020603020101020101" pitchFamily="18" charset="-127"/>
              </a:rPr>
              <a:t>출력물 사이즈</a:t>
            </a:r>
            <a:endParaRPr kumimoji="0" lang="en-US" altLang="ko-KR" sz="18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CC4C34-8E0D-9315-CA92-CE8B4DE45A17}"/>
              </a:ext>
            </a:extLst>
          </p:cNvPr>
          <p:cNvSpPr txBox="1"/>
          <p:nvPr/>
        </p:nvSpPr>
        <p:spPr>
          <a:xfrm>
            <a:off x="372734" y="6798554"/>
            <a:ext cx="2022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HG꼬딕씨 80g" panose="02020603020101020101" pitchFamily="18" charset="-127"/>
                <a:ea typeface="HG꼬딕씨 80g" panose="02020603020101020101" pitchFamily="18" charset="-127"/>
              </a:rPr>
              <a:t>별도 신청 항목</a:t>
            </a:r>
            <a:endParaRPr kumimoji="0" lang="en-US" altLang="ko-KR" sz="18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8ED7BD-1FCE-89C6-EFEA-1688D940074D}"/>
              </a:ext>
            </a:extLst>
          </p:cNvPr>
          <p:cNvSpPr txBox="1"/>
          <p:nvPr/>
        </p:nvSpPr>
        <p:spPr>
          <a:xfrm>
            <a:off x="372735" y="5535905"/>
            <a:ext cx="187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부스 시안</a:t>
            </a:r>
            <a:endParaRPr kumimoji="0" lang="en-US" altLang="ko-KR" sz="18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B8D32-11DE-2167-6AD8-D5842C528D50}"/>
              </a:ext>
            </a:extLst>
          </p:cNvPr>
          <p:cNvSpPr txBox="1"/>
          <p:nvPr/>
        </p:nvSpPr>
        <p:spPr>
          <a:xfrm>
            <a:off x="372735" y="5971552"/>
            <a:ext cx="2022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HG꼬딕씨 80g" panose="02020603020101020101" pitchFamily="18" charset="-127"/>
                <a:ea typeface="HG꼬딕씨 80g" panose="02020603020101020101" pitchFamily="18" charset="-127"/>
              </a:rPr>
              <a:t>부스 배치도</a:t>
            </a:r>
            <a:endParaRPr kumimoji="0" lang="en-US" altLang="ko-KR" sz="18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6F143163-0D1A-ED66-84D1-643936326E6D}"/>
              </a:ext>
            </a:extLst>
          </p:cNvPr>
          <p:cNvGrpSpPr/>
          <p:nvPr/>
        </p:nvGrpSpPr>
        <p:grpSpPr>
          <a:xfrm>
            <a:off x="936" y="4823312"/>
            <a:ext cx="2092589" cy="461665"/>
            <a:chOff x="-2930064" y="3251830"/>
            <a:chExt cx="2092589" cy="461665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7CDBA82E-FA16-9B51-1BEB-3977B18D1E14}"/>
                </a:ext>
              </a:extLst>
            </p:cNvPr>
            <p:cNvGrpSpPr/>
            <p:nvPr/>
          </p:nvGrpSpPr>
          <p:grpSpPr>
            <a:xfrm rot="16200000">
              <a:off x="-2097163" y="2433546"/>
              <a:ext cx="426788" cy="2092589"/>
              <a:chOff x="272790" y="-7152"/>
              <a:chExt cx="426788" cy="2092589"/>
            </a:xfrm>
          </p:grpSpPr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94AD2474-5431-6262-7167-B8F255360600}"/>
                  </a:ext>
                </a:extLst>
              </p:cNvPr>
              <p:cNvGrpSpPr/>
              <p:nvPr/>
            </p:nvGrpSpPr>
            <p:grpSpPr>
              <a:xfrm rot="5400000">
                <a:off x="-562065" y="827704"/>
                <a:ext cx="2092588" cy="422877"/>
                <a:chOff x="-2312055" y="1037884"/>
                <a:chExt cx="2590296" cy="52345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순서도: 지연 57">
                  <a:extLst>
                    <a:ext uri="{FF2B5EF4-FFF2-40B4-BE49-F238E27FC236}">
                      <a16:creationId xmlns:a16="http://schemas.microsoft.com/office/drawing/2014/main" id="{832DF855-5A02-93FE-9E01-144C1FD7AF35}"/>
                    </a:ext>
                  </a:extLst>
                </p:cNvPr>
                <p:cNvSpPr/>
                <p:nvPr/>
              </p:nvSpPr>
              <p:spPr>
                <a:xfrm>
                  <a:off x="-221631" y="1037884"/>
                  <a:ext cx="499872" cy="51427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id="{C8CFEEBF-E470-A44F-2136-A814CB2ECA45}"/>
                    </a:ext>
                  </a:extLst>
                </p:cNvPr>
                <p:cNvSpPr/>
                <p:nvPr/>
              </p:nvSpPr>
              <p:spPr>
                <a:xfrm>
                  <a:off x="-2312055" y="1061467"/>
                  <a:ext cx="2181235" cy="499873"/>
                </a:xfrm>
                <a:prstGeom prst="rect">
                  <a:avLst/>
                </a:prstGeom>
                <a:solidFill>
                  <a:srgbClr val="045B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rgbClr val="045B14"/>
                    </a:solidFill>
                  </a:endParaRPr>
                </a:p>
              </p:txBody>
            </p:sp>
          </p:grp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47A2535F-A881-B743-45B6-FEBD4A434647}"/>
                  </a:ext>
                </a:extLst>
              </p:cNvPr>
              <p:cNvGrpSpPr/>
              <p:nvPr/>
            </p:nvGrpSpPr>
            <p:grpSpPr>
              <a:xfrm>
                <a:off x="276504" y="-7152"/>
                <a:ext cx="423074" cy="1764960"/>
                <a:chOff x="6105804" y="-7152"/>
                <a:chExt cx="423074" cy="2504636"/>
              </a:xfrm>
            </p:grpSpPr>
            <p:sp>
              <p:nvSpPr>
                <p:cNvPr id="56" name="직사각형 55">
                  <a:extLst>
                    <a:ext uri="{FF2B5EF4-FFF2-40B4-BE49-F238E27FC236}">
                      <a16:creationId xmlns:a16="http://schemas.microsoft.com/office/drawing/2014/main" id="{67749B7B-AC93-880B-7604-711A2614AF89}"/>
                    </a:ext>
                  </a:extLst>
                </p:cNvPr>
                <p:cNvSpPr/>
                <p:nvPr/>
              </p:nvSpPr>
              <p:spPr>
                <a:xfrm>
                  <a:off x="6105804" y="402547"/>
                  <a:ext cx="415461" cy="209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id="{1A2089FD-0A46-CEEB-54AE-1CCF4F37A22F}"/>
                    </a:ext>
                  </a:extLst>
                </p:cNvPr>
                <p:cNvSpPr/>
                <p:nvPr/>
              </p:nvSpPr>
              <p:spPr>
                <a:xfrm>
                  <a:off x="6125052" y="-7152"/>
                  <a:ext cx="403826" cy="2680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2373BC5-6CC6-BD26-4C5A-1920D7A3121B}"/>
                </a:ext>
              </a:extLst>
            </p:cNvPr>
            <p:cNvSpPr txBox="1"/>
            <p:nvPr/>
          </p:nvSpPr>
          <p:spPr>
            <a:xfrm>
              <a:off x="-2451954" y="3251830"/>
              <a:ext cx="130356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ko-KR" altLang="en-US" sz="2400" b="1" spc="-150" dirty="0"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부스  안내</a:t>
              </a:r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32EC57E2-CE49-908B-8D12-F241CE125D5E}"/>
              </a:ext>
            </a:extLst>
          </p:cNvPr>
          <p:cNvSpPr/>
          <p:nvPr/>
        </p:nvSpPr>
        <p:spPr>
          <a:xfrm>
            <a:off x="-27337" y="212942"/>
            <a:ext cx="6986549" cy="35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127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전시회, 스크린샷, 실내, 벽이(가) 표시된 사진&#10;&#10;자동 생성된 설명">
            <a:extLst>
              <a:ext uri="{FF2B5EF4-FFF2-40B4-BE49-F238E27FC236}">
                <a16:creationId xmlns:a16="http://schemas.microsoft.com/office/drawing/2014/main" id="{7384DE5F-40E4-DA49-520E-B56C45105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r="3687" b="7177"/>
          <a:stretch/>
        </p:blipFill>
        <p:spPr>
          <a:xfrm>
            <a:off x="239732" y="4710630"/>
            <a:ext cx="6365398" cy="4638310"/>
          </a:xfrm>
          <a:prstGeom prst="rect">
            <a:avLst/>
          </a:prstGeom>
        </p:spPr>
      </p:pic>
      <p:pic>
        <p:nvPicPr>
          <p:cNvPr id="15" name="그림 14" descr="텍스트, 스크린샷, 실내, 디스플레이 장치이(가) 표시된 사진&#10;&#10;자동 생성된 설명">
            <a:extLst>
              <a:ext uri="{FF2B5EF4-FFF2-40B4-BE49-F238E27FC236}">
                <a16:creationId xmlns:a16="http://schemas.microsoft.com/office/drawing/2014/main" id="{4D034A04-6B02-AA3D-BE05-0E0B91394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25147" r="3592" b="18177"/>
          <a:stretch/>
        </p:blipFill>
        <p:spPr>
          <a:xfrm>
            <a:off x="246300" y="1702274"/>
            <a:ext cx="6365398" cy="2832147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CE006527-9D36-D0CB-7878-5D3444956B6B}"/>
              </a:ext>
            </a:extLst>
          </p:cNvPr>
          <p:cNvGrpSpPr/>
          <p:nvPr/>
        </p:nvGrpSpPr>
        <p:grpSpPr>
          <a:xfrm>
            <a:off x="0" y="844682"/>
            <a:ext cx="3053266" cy="403825"/>
            <a:chOff x="-2312054" y="1061467"/>
            <a:chExt cx="3779465" cy="499872"/>
          </a:xfrm>
        </p:grpSpPr>
        <p:sp>
          <p:nvSpPr>
            <p:cNvPr id="11" name="순서도: 지연 10">
              <a:extLst>
                <a:ext uri="{FF2B5EF4-FFF2-40B4-BE49-F238E27FC236}">
                  <a16:creationId xmlns:a16="http://schemas.microsoft.com/office/drawing/2014/main" id="{E2A46AE7-FBA5-5578-6F7F-8B0F6ADDACF6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5E7642F-12AF-417D-6F00-C7715D92D42C}"/>
                </a:ext>
              </a:extLst>
            </p:cNvPr>
            <p:cNvSpPr/>
            <p:nvPr/>
          </p:nvSpPr>
          <p:spPr>
            <a:xfrm>
              <a:off x="-2312054" y="1061467"/>
              <a:ext cx="3321793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648089-35C5-84FE-14A5-6814B1A3E8B9}"/>
              </a:ext>
            </a:extLst>
          </p:cNvPr>
          <p:cNvSpPr txBox="1"/>
          <p:nvPr/>
        </p:nvSpPr>
        <p:spPr>
          <a:xfrm>
            <a:off x="59886" y="892707"/>
            <a:ext cx="2261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부스</a:t>
            </a: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시안</a:t>
            </a:r>
            <a:r>
              <a:rPr kumimoji="0" lang="ko-KR" altLang="en-US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(Booth Plan)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88CE-6277-4216-9AC2-4A78AF05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71F2EEE6-BA4A-979A-918E-D8CC4EB93B1D}"/>
              </a:ext>
            </a:extLst>
          </p:cNvPr>
          <p:cNvSpPr/>
          <p:nvPr/>
        </p:nvSpPr>
        <p:spPr>
          <a:xfrm>
            <a:off x="246301" y="1702275"/>
            <a:ext cx="6358829" cy="283214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3601A19-107B-5826-7A47-E6A01A30E5E5}"/>
              </a:ext>
            </a:extLst>
          </p:cNvPr>
          <p:cNvGrpSpPr/>
          <p:nvPr/>
        </p:nvGrpSpPr>
        <p:grpSpPr>
          <a:xfrm>
            <a:off x="246302" y="1702275"/>
            <a:ext cx="1217832" cy="266803"/>
            <a:chOff x="201394" y="1663699"/>
            <a:chExt cx="1217832" cy="266803"/>
          </a:xfrm>
        </p:grpSpPr>
        <p:sp>
          <p:nvSpPr>
            <p:cNvPr id="103" name="사각형: 둥근 한쪽 모서리 102">
              <a:extLst>
                <a:ext uri="{FF2B5EF4-FFF2-40B4-BE49-F238E27FC236}">
                  <a16:creationId xmlns:a16="http://schemas.microsoft.com/office/drawing/2014/main" id="{FC0BF9FE-DF69-9CCC-BB61-55BB6DD81E5A}"/>
                </a:ext>
              </a:extLst>
            </p:cNvPr>
            <p:cNvSpPr/>
            <p:nvPr/>
          </p:nvSpPr>
          <p:spPr>
            <a:xfrm flipV="1">
              <a:off x="201394" y="1663699"/>
              <a:ext cx="1217832" cy="258854"/>
            </a:xfrm>
            <a:prstGeom prst="round1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2E9103E-0F08-7E2D-8652-F0DFCFA85DF4}"/>
                </a:ext>
              </a:extLst>
            </p:cNvPr>
            <p:cNvSpPr txBox="1"/>
            <p:nvPr/>
          </p:nvSpPr>
          <p:spPr>
            <a:xfrm>
              <a:off x="207962" y="1668892"/>
              <a:ext cx="8771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ln w="12700">
                    <a:solidFill>
                      <a:schemeClr val="bg1">
                        <a:alpha val="0"/>
                      </a:schemeClr>
                    </a:solidFill>
                  </a:ln>
                  <a:latin typeface="Rix헤드 M" panose="02020603020101020101" pitchFamily="18" charset="-127"/>
                  <a:ea typeface="Rix헤드 M" panose="02020603020101020101" pitchFamily="18" charset="-127"/>
                </a:defRPr>
              </a:lvl1pPr>
            </a:lstStyle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Front View</a:t>
              </a:r>
              <a:endParaRPr kumimoji="0" lang="ko-KR" altLang="en-US" sz="11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00B36CE7-2378-99AE-597C-BD6E65582DDA}"/>
              </a:ext>
            </a:extLst>
          </p:cNvPr>
          <p:cNvSpPr/>
          <p:nvPr/>
        </p:nvSpPr>
        <p:spPr>
          <a:xfrm>
            <a:off x="246301" y="4710632"/>
            <a:ext cx="6358829" cy="463831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01645C3F-8DA0-8148-DADE-151BBB761227}"/>
              </a:ext>
            </a:extLst>
          </p:cNvPr>
          <p:cNvGrpSpPr/>
          <p:nvPr/>
        </p:nvGrpSpPr>
        <p:grpSpPr>
          <a:xfrm>
            <a:off x="246302" y="4710631"/>
            <a:ext cx="1217832" cy="266803"/>
            <a:chOff x="201394" y="1663699"/>
            <a:chExt cx="1217832" cy="266803"/>
          </a:xfrm>
        </p:grpSpPr>
        <p:sp>
          <p:nvSpPr>
            <p:cNvPr id="107" name="사각형: 둥근 한쪽 모서리 106">
              <a:extLst>
                <a:ext uri="{FF2B5EF4-FFF2-40B4-BE49-F238E27FC236}">
                  <a16:creationId xmlns:a16="http://schemas.microsoft.com/office/drawing/2014/main" id="{5DA2F958-A00F-E97B-C9AC-5FA1BD979B9D}"/>
                </a:ext>
              </a:extLst>
            </p:cNvPr>
            <p:cNvSpPr/>
            <p:nvPr/>
          </p:nvSpPr>
          <p:spPr>
            <a:xfrm flipV="1">
              <a:off x="201394" y="1663699"/>
              <a:ext cx="1217832" cy="258854"/>
            </a:xfrm>
            <a:prstGeom prst="round1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8FC6E1A-7A29-A8D4-FE41-349BDBF690BE}"/>
                </a:ext>
              </a:extLst>
            </p:cNvPr>
            <p:cNvSpPr txBox="1"/>
            <p:nvPr/>
          </p:nvSpPr>
          <p:spPr>
            <a:xfrm>
              <a:off x="207962" y="1668892"/>
              <a:ext cx="10246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ln w="12700">
                    <a:solidFill>
                      <a:schemeClr val="bg1">
                        <a:alpha val="0"/>
                      </a:schemeClr>
                    </a:solidFill>
                  </a:ln>
                  <a:latin typeface="Rix헤드 M" panose="02020603020101020101" pitchFamily="18" charset="-127"/>
                  <a:ea typeface="Rix헤드 M" panose="02020603020101020101" pitchFamily="18" charset="-127"/>
                </a:defRPr>
              </a:lvl1pPr>
            </a:lstStyle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ISO VIEW (1)</a:t>
              </a:r>
              <a:endParaRPr kumimoji="0" lang="ko-KR" altLang="en-US" sz="11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03A3276-2083-443F-8D57-8532498E25A6}"/>
              </a:ext>
            </a:extLst>
          </p:cNvPr>
          <p:cNvSpPr txBox="1"/>
          <p:nvPr/>
        </p:nvSpPr>
        <p:spPr>
          <a:xfrm>
            <a:off x="246300" y="1362923"/>
            <a:ext cx="3012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sz="1200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SDX </a:t>
            </a:r>
            <a:r>
              <a:rPr lang="ko-KR" altLang="en-US" sz="1200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재단 통합관 </a:t>
            </a:r>
            <a:r>
              <a:rPr lang="en-US" altLang="ko-KR" sz="1200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 18m x 6m (12</a:t>
            </a:r>
            <a:r>
              <a:rPr lang="ko-KR" altLang="en-US" sz="1200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부스 규모</a:t>
            </a:r>
            <a:r>
              <a:rPr lang="en-US" altLang="ko-KR" sz="1200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b="1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816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그룹 99">
            <a:extLst>
              <a:ext uri="{FF2B5EF4-FFF2-40B4-BE49-F238E27FC236}">
                <a16:creationId xmlns:a16="http://schemas.microsoft.com/office/drawing/2014/main" id="{744D9240-836E-81AF-C685-E1F427D1437C}"/>
              </a:ext>
            </a:extLst>
          </p:cNvPr>
          <p:cNvGrpSpPr/>
          <p:nvPr/>
        </p:nvGrpSpPr>
        <p:grpSpPr>
          <a:xfrm>
            <a:off x="0" y="6178896"/>
            <a:ext cx="6858000" cy="2993721"/>
            <a:chOff x="0" y="5403719"/>
            <a:chExt cx="6858000" cy="2993721"/>
          </a:xfrm>
        </p:grpSpPr>
        <p:pic>
          <p:nvPicPr>
            <p:cNvPr id="99" name="그림 98" descr="전자제품, 회로, 디자인, 소리이(가) 표시된 사진&#10;&#10;자동 생성된 설명">
              <a:extLst>
                <a:ext uri="{FF2B5EF4-FFF2-40B4-BE49-F238E27FC236}">
                  <a16:creationId xmlns:a16="http://schemas.microsoft.com/office/drawing/2014/main" id="{54A4B0E8-27A6-DE7A-C658-E8C1BE922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3" b="17202"/>
            <a:stretch/>
          </p:blipFill>
          <p:spPr>
            <a:xfrm rot="10800000">
              <a:off x="0" y="5403719"/>
              <a:ext cx="6858000" cy="2993721"/>
            </a:xfrm>
            <a:prstGeom prst="rect">
              <a:avLst/>
            </a:prstGeom>
          </p:spPr>
        </p:pic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08365FE-B5B2-D3F0-3BC5-CD4B2A23D794}"/>
                </a:ext>
              </a:extLst>
            </p:cNvPr>
            <p:cNvGrpSpPr/>
            <p:nvPr/>
          </p:nvGrpSpPr>
          <p:grpSpPr>
            <a:xfrm>
              <a:off x="373097" y="7228523"/>
              <a:ext cx="783085" cy="253916"/>
              <a:chOff x="7017646" y="3505200"/>
              <a:chExt cx="1592397" cy="516336"/>
            </a:xfrm>
          </p:grpSpPr>
          <p:sp>
            <p:nvSpPr>
              <p:cNvPr id="42" name="사각형: 둥근 모서리 41">
                <a:extLst>
                  <a:ext uri="{FF2B5EF4-FFF2-40B4-BE49-F238E27FC236}">
                    <a16:creationId xmlns:a16="http://schemas.microsoft.com/office/drawing/2014/main" id="{C8308D0C-F962-8965-3B1F-3FDF063732C2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8A6455-40DE-DBE3-92F7-677A056AF5C0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A003-01</a:t>
                </a:r>
              </a:p>
            </p:txBody>
          </p: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64B28C16-2C89-770F-A054-3164CE480B70}"/>
                </a:ext>
              </a:extLst>
            </p:cNvPr>
            <p:cNvGrpSpPr/>
            <p:nvPr/>
          </p:nvGrpSpPr>
          <p:grpSpPr>
            <a:xfrm>
              <a:off x="1478815" y="7234173"/>
              <a:ext cx="783085" cy="253916"/>
              <a:chOff x="7017646" y="3505200"/>
              <a:chExt cx="1592397" cy="516336"/>
            </a:xfrm>
          </p:grpSpPr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09343A97-B447-5B96-C31F-4D2052233E6A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BB4B62-68EB-B673-D17A-EE12502C9043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A003-02</a:t>
                </a:r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04E2C2E-F062-9B4A-0E3F-20D6399D1697}"/>
                </a:ext>
              </a:extLst>
            </p:cNvPr>
            <p:cNvGrpSpPr/>
            <p:nvPr/>
          </p:nvGrpSpPr>
          <p:grpSpPr>
            <a:xfrm>
              <a:off x="2584533" y="7234173"/>
              <a:ext cx="783085" cy="253916"/>
              <a:chOff x="7017646" y="3505200"/>
              <a:chExt cx="1592397" cy="516336"/>
            </a:xfrm>
          </p:grpSpPr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335BAECF-336E-661E-7F5B-FAF59A3A80AC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F0B7F2-7EEC-F562-8958-180A0305AA53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A003-03</a:t>
                </a: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8F106FB-AE90-5D9B-A53A-047915B0C3BD}"/>
                </a:ext>
              </a:extLst>
            </p:cNvPr>
            <p:cNvGrpSpPr/>
            <p:nvPr/>
          </p:nvGrpSpPr>
          <p:grpSpPr>
            <a:xfrm>
              <a:off x="3690251" y="7234173"/>
              <a:ext cx="783085" cy="253916"/>
              <a:chOff x="7017646" y="3505200"/>
              <a:chExt cx="1592397" cy="516336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65EB1C18-8ADE-2B2E-55B7-2F7E24A6625E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92045D-5F23-5CFF-FB49-12F5606390BE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A003-04</a:t>
                </a: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D58B1349-E6AB-8FBD-FC16-2F687DCD25F0}"/>
                </a:ext>
              </a:extLst>
            </p:cNvPr>
            <p:cNvGrpSpPr/>
            <p:nvPr/>
          </p:nvGrpSpPr>
          <p:grpSpPr>
            <a:xfrm>
              <a:off x="4795969" y="7234173"/>
              <a:ext cx="783085" cy="253916"/>
              <a:chOff x="7017646" y="3505200"/>
              <a:chExt cx="1592397" cy="516336"/>
            </a:xfrm>
          </p:grpSpPr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B000627D-9B3E-41D0-3E8B-392E79B5C9AB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1AC0551-36A1-0172-02CA-111B62F1880C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A003-05</a:t>
                </a: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15CD911-9BA6-DEC3-DB3A-3164ED94D997}"/>
                </a:ext>
              </a:extLst>
            </p:cNvPr>
            <p:cNvGrpSpPr/>
            <p:nvPr/>
          </p:nvGrpSpPr>
          <p:grpSpPr>
            <a:xfrm>
              <a:off x="6074915" y="6720231"/>
              <a:ext cx="783085" cy="253916"/>
              <a:chOff x="7017646" y="3505200"/>
              <a:chExt cx="1592397" cy="516336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F199A19B-EF6B-33B4-3A59-26A5B39DC837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FFD7F5-B04B-3FC7-1745-424E78E00B6C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A003-06</a:t>
                </a: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76189B7-2EF5-05BE-3CE3-8B7AC985A157}"/>
                </a:ext>
              </a:extLst>
            </p:cNvPr>
            <p:cNvGrpSpPr/>
            <p:nvPr/>
          </p:nvGrpSpPr>
          <p:grpSpPr>
            <a:xfrm>
              <a:off x="4859850" y="6056503"/>
              <a:ext cx="783085" cy="253916"/>
              <a:chOff x="7017646" y="3505200"/>
              <a:chExt cx="1592397" cy="516336"/>
            </a:xfrm>
          </p:grpSpPr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16BF4DCC-360E-6C9D-5F14-671B047FC898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4FF423A-CEC4-8E6F-1DD2-E31CF1712917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A003-07</a:t>
                </a:r>
              </a:p>
            </p:txBody>
          </p: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A9954C4B-6384-8662-C4BE-100EB95DDF5C}"/>
                </a:ext>
              </a:extLst>
            </p:cNvPr>
            <p:cNvGrpSpPr/>
            <p:nvPr/>
          </p:nvGrpSpPr>
          <p:grpSpPr>
            <a:xfrm>
              <a:off x="421279" y="6056503"/>
              <a:ext cx="783085" cy="253916"/>
              <a:chOff x="7017646" y="3505200"/>
              <a:chExt cx="1592397" cy="516336"/>
            </a:xfrm>
          </p:grpSpPr>
          <p:sp>
            <p:nvSpPr>
              <p:cNvPr id="84" name="사각형: 둥근 모서리 83">
                <a:extLst>
                  <a:ext uri="{FF2B5EF4-FFF2-40B4-BE49-F238E27FC236}">
                    <a16:creationId xmlns:a16="http://schemas.microsoft.com/office/drawing/2014/main" id="{7992256E-D8C4-A2C7-E5C2-D6D041C4835F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B5D0C32-8088-3E4A-7AF1-A7F0FF52AE1C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A003-11</a:t>
                </a:r>
              </a:p>
            </p:txBody>
          </p:sp>
        </p:grp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F081CF5A-C47F-6E8C-36B6-28F88769B335}"/>
                </a:ext>
              </a:extLst>
            </p:cNvPr>
            <p:cNvGrpSpPr/>
            <p:nvPr/>
          </p:nvGrpSpPr>
          <p:grpSpPr>
            <a:xfrm>
              <a:off x="1530922" y="6056503"/>
              <a:ext cx="783085" cy="253916"/>
              <a:chOff x="7017646" y="3505200"/>
              <a:chExt cx="1592397" cy="516336"/>
            </a:xfrm>
          </p:grpSpPr>
          <p:sp>
            <p:nvSpPr>
              <p:cNvPr id="90" name="사각형: 둥근 모서리 89">
                <a:extLst>
                  <a:ext uri="{FF2B5EF4-FFF2-40B4-BE49-F238E27FC236}">
                    <a16:creationId xmlns:a16="http://schemas.microsoft.com/office/drawing/2014/main" id="{F44ACE0D-BCC1-2EF9-EC96-219EE24FF4D8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12871E2-9E1D-9764-C40F-CDF3899C2898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A003-10</a:t>
                </a:r>
              </a:p>
            </p:txBody>
          </p:sp>
        </p:grp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87DDB145-9D03-B446-5E7C-439982510FD2}"/>
                </a:ext>
              </a:extLst>
            </p:cNvPr>
            <p:cNvGrpSpPr/>
            <p:nvPr/>
          </p:nvGrpSpPr>
          <p:grpSpPr>
            <a:xfrm>
              <a:off x="2640565" y="6056503"/>
              <a:ext cx="783085" cy="253916"/>
              <a:chOff x="7017646" y="3505200"/>
              <a:chExt cx="1592397" cy="516336"/>
            </a:xfrm>
          </p:grpSpPr>
          <p:sp>
            <p:nvSpPr>
              <p:cNvPr id="93" name="사각형: 둥근 모서리 92">
                <a:extLst>
                  <a:ext uri="{FF2B5EF4-FFF2-40B4-BE49-F238E27FC236}">
                    <a16:creationId xmlns:a16="http://schemas.microsoft.com/office/drawing/2014/main" id="{6B22870A-3033-762F-571D-9EC262D5BF6D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C81E0DB-132B-7E37-E09F-E0F27B1E80D2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A003-09</a:t>
                </a:r>
              </a:p>
            </p:txBody>
          </p:sp>
        </p:grp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054B3268-DCE6-5CB6-7828-C5F21BDA2694}"/>
                </a:ext>
              </a:extLst>
            </p:cNvPr>
            <p:cNvGrpSpPr/>
            <p:nvPr/>
          </p:nvGrpSpPr>
          <p:grpSpPr>
            <a:xfrm>
              <a:off x="3750208" y="6056503"/>
              <a:ext cx="783085" cy="253916"/>
              <a:chOff x="7017646" y="3505200"/>
              <a:chExt cx="1592397" cy="516336"/>
            </a:xfrm>
          </p:grpSpPr>
          <p:sp>
            <p:nvSpPr>
              <p:cNvPr id="96" name="사각형: 둥근 모서리 95">
                <a:extLst>
                  <a:ext uri="{FF2B5EF4-FFF2-40B4-BE49-F238E27FC236}">
                    <a16:creationId xmlns:a16="http://schemas.microsoft.com/office/drawing/2014/main" id="{A7FC7087-5F24-927E-E21F-7B3A04277C16}"/>
                  </a:ext>
                </a:extLst>
              </p:cNvPr>
              <p:cNvSpPr/>
              <p:nvPr/>
            </p:nvSpPr>
            <p:spPr>
              <a:xfrm>
                <a:off x="7200900" y="3505200"/>
                <a:ext cx="1187196" cy="485775"/>
              </a:xfrm>
              <a:prstGeom prst="roundRect">
                <a:avLst>
                  <a:gd name="adj" fmla="val 50000"/>
                </a:avLst>
              </a:prstGeom>
              <a:solidFill>
                <a:srgbClr val="045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29E68AE-A688-4367-324C-A7C2162F7AF6}"/>
                  </a:ext>
                </a:extLst>
              </p:cNvPr>
              <p:cNvSpPr txBox="1"/>
              <p:nvPr/>
            </p:nvSpPr>
            <p:spPr>
              <a:xfrm>
                <a:off x="7017646" y="3505200"/>
                <a:ext cx="1592397" cy="51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0" eaLnBrk="1" fontAlgn="ctr" latinLnBrk="1" hangingPunct="1">
                  <a:lnSpc>
                    <a:spcPct val="100000"/>
                  </a:lnSpc>
                  <a:defRPr/>
                </a:pPr>
                <a:r>
                  <a:rPr lang="en-US" altLang="ko-KR" sz="1050" b="1" kern="1200" dirty="0">
                    <a:solidFill>
                      <a:schemeClr val="bg1"/>
                    </a:solidFill>
                    <a:latin typeface="나눔바른고딕OTF" panose="02020603020101020101" pitchFamily="18" charset="-127"/>
                    <a:ea typeface="나눔바른고딕OTF" panose="02020603020101020101" pitchFamily="18" charset="-127"/>
                    <a:cs typeface="Pretendard ExtraBold" panose="02000903000000020004" pitchFamily="50" charset="-127"/>
                  </a:rPr>
                  <a:t>A003-08</a:t>
                </a:r>
              </a:p>
            </p:txBody>
          </p:sp>
        </p:grpSp>
      </p:grpSp>
      <p:pic>
        <p:nvPicPr>
          <p:cNvPr id="3" name="그림 2" descr="텍스트, 도표, 평면도이(가) 표시된 사진&#10;&#10;자동 생성된 설명">
            <a:extLst>
              <a:ext uri="{FF2B5EF4-FFF2-40B4-BE49-F238E27FC236}">
                <a16:creationId xmlns:a16="http://schemas.microsoft.com/office/drawing/2014/main" id="{CDAE7B0B-BAA6-D985-EB94-273275E7D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8424" r="69354" b="32493"/>
          <a:stretch/>
        </p:blipFill>
        <p:spPr>
          <a:xfrm>
            <a:off x="247162" y="1601673"/>
            <a:ext cx="2189207" cy="3261007"/>
          </a:xfrm>
          <a:prstGeom prst="rect">
            <a:avLst/>
          </a:prstGeom>
          <a:ln w="19050">
            <a:solidFill>
              <a:srgbClr val="3A0404"/>
            </a:solidFill>
          </a:ln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88CE-6277-4216-9AC2-4A78AF05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3</a:t>
            </a:fld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C98433A-7588-2D1E-93A9-801EE53E3A7B}"/>
              </a:ext>
            </a:extLst>
          </p:cNvPr>
          <p:cNvGrpSpPr/>
          <p:nvPr/>
        </p:nvGrpSpPr>
        <p:grpSpPr>
          <a:xfrm>
            <a:off x="490538" y="3816071"/>
            <a:ext cx="548204" cy="733516"/>
            <a:chOff x="1331754" y="2024620"/>
            <a:chExt cx="548204" cy="733516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BC0CFC33-3062-9A99-372B-E147213E24B0}"/>
                </a:ext>
              </a:extLst>
            </p:cNvPr>
            <p:cNvSpPr/>
            <p:nvPr/>
          </p:nvSpPr>
          <p:spPr>
            <a:xfrm>
              <a:off x="1331754" y="2570953"/>
              <a:ext cx="548204" cy="1871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C6B8C8B8-3A3C-D685-6152-43102C57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2790" y="2024620"/>
              <a:ext cx="460633" cy="671095"/>
            </a:xfrm>
            <a:prstGeom prst="rect">
              <a:avLst/>
            </a:prstGeom>
            <a:effectLst>
              <a:outerShdw blurRad="76200" dir="4500000" sx="89000" sy="89000" kx="-1200000" algn="bl" rotWithShape="0">
                <a:prstClr val="black">
                  <a:alpha val="57000"/>
                </a:prstClr>
              </a:outerShdw>
            </a:effectLst>
          </p:spPr>
        </p:pic>
      </p:grp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FC2A7F17-AE29-4383-AB8E-3FA4F026C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5790"/>
              </p:ext>
            </p:extLst>
          </p:nvPr>
        </p:nvGraphicFramePr>
        <p:xfrm>
          <a:off x="2560320" y="1587676"/>
          <a:ext cx="4057820" cy="3297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872">
                  <a:extLst>
                    <a:ext uri="{9D8B030D-6E8A-4147-A177-3AD203B41FA5}">
                      <a16:colId xmlns:a16="http://schemas.microsoft.com/office/drawing/2014/main" val="3677400885"/>
                    </a:ext>
                  </a:extLst>
                </a:gridCol>
                <a:gridCol w="1467108">
                  <a:extLst>
                    <a:ext uri="{9D8B030D-6E8A-4147-A177-3AD203B41FA5}">
                      <a16:colId xmlns:a16="http://schemas.microsoft.com/office/drawing/2014/main" val="2809403741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951380305"/>
                    </a:ext>
                  </a:extLst>
                </a:gridCol>
                <a:gridCol w="1293665">
                  <a:extLst>
                    <a:ext uri="{9D8B030D-6E8A-4147-A177-3AD203B41FA5}">
                      <a16:colId xmlns:a16="http://schemas.microsoft.com/office/drawing/2014/main" val="2990634413"/>
                    </a:ext>
                  </a:extLst>
                </a:gridCol>
              </a:tblGrid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부스번호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기업명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부스타입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사이즈</a:t>
                      </a:r>
                      <a:r>
                        <a:rPr lang="en-US" altLang="ko-KR" sz="1100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(m)</a:t>
                      </a:r>
                      <a:endParaRPr lang="ko-KR" altLang="en-US" sz="1100" kern="1200" dirty="0"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69061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A003-01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385878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A003-02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006538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A003-03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39311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A003-04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21380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A003-05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39931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A003-06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SDX </a:t>
                      </a:r>
                      <a:r>
                        <a:rPr lang="ko-KR" alt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재단</a:t>
                      </a:r>
                      <a:endParaRPr lang="en-US" altLang="ko-KR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코너형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6000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340994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A003-07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345881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A003-08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195072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A003-09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073789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A003-10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70918"/>
                  </a:ext>
                </a:extLst>
              </a:tr>
              <a:tr h="2748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OTF" panose="02020603020101020101" pitchFamily="18" charset="-127"/>
                          <a:ea typeface="나눔바른고딕OTF" panose="02020603020101020101" pitchFamily="18" charset="-127"/>
                          <a:cs typeface="Pretendard ExtraBold" panose="02000903000000020004" pitchFamily="50" charset="-127"/>
                        </a:rPr>
                        <a:t>A003-11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endParaRPr lang="ko-KR" alt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기본</a:t>
                      </a:r>
                      <a:endParaRPr lang="en-US" altLang="ko-KR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Pretendard ExtraBold" panose="02000903000000020004" pitchFamily="50" charset="-127"/>
                      </a:endParaRP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Pretendard ExtraBold" panose="02000903000000020004" pitchFamily="50" charset="-127"/>
                        </a:rPr>
                        <a:t>3000 x 3000</a:t>
                      </a:r>
                    </a:p>
                  </a:txBody>
                  <a:tcPr marL="5817" marR="5817" marT="581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96187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4928D82-16B3-660A-81D9-1F428B3FABDB}"/>
              </a:ext>
            </a:extLst>
          </p:cNvPr>
          <p:cNvSpPr txBox="1"/>
          <p:nvPr/>
        </p:nvSpPr>
        <p:spPr>
          <a:xfrm>
            <a:off x="4324368" y="1269295"/>
            <a:ext cx="24749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fontAlgn="ctr" latinLnBrk="1" hangingPunct="1">
              <a:lnSpc>
                <a:spcPct val="100000"/>
              </a:lnSpc>
              <a:defRPr/>
            </a:pPr>
            <a:r>
              <a:rPr lang="en-US" altLang="ko-KR" sz="120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※ </a:t>
            </a:r>
            <a:r>
              <a:rPr lang="ko-KR" altLang="en-US" sz="120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위치 별 부스번호를 확인해주세요</a:t>
            </a:r>
            <a:endParaRPr lang="ko-KR" altLang="en-US" sz="1200" kern="1200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1" name="화살표: 오른쪽 100">
            <a:extLst>
              <a:ext uri="{FF2B5EF4-FFF2-40B4-BE49-F238E27FC236}">
                <a16:creationId xmlns:a16="http://schemas.microsoft.com/office/drawing/2014/main" id="{E3EE2C42-1E11-9069-B00B-92720855BD9B}"/>
              </a:ext>
            </a:extLst>
          </p:cNvPr>
          <p:cNvSpPr/>
          <p:nvPr/>
        </p:nvSpPr>
        <p:spPr>
          <a:xfrm rot="10800000">
            <a:off x="5232794" y="8667178"/>
            <a:ext cx="1173200" cy="5798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AB23E9-9590-03A6-81FD-84FC71342937}"/>
              </a:ext>
            </a:extLst>
          </p:cNvPr>
          <p:cNvSpPr txBox="1"/>
          <p:nvPr/>
        </p:nvSpPr>
        <p:spPr>
          <a:xfrm>
            <a:off x="5271788" y="9253247"/>
            <a:ext cx="12374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ctr" latinLnBrk="1" hangingPunct="1">
              <a:lnSpc>
                <a:spcPct val="100000"/>
              </a:lnSpc>
              <a:defRPr/>
            </a:pPr>
            <a:r>
              <a:rPr lang="en-US" altLang="ko-KR" sz="120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MAIN </a:t>
            </a:r>
            <a:r>
              <a:rPr lang="ko-KR" altLang="en-US" sz="120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동선</a:t>
            </a:r>
            <a:endParaRPr lang="ko-KR" altLang="en-US" sz="1200" kern="1200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Pretendard ExtraBold" panose="02000903000000020004" pitchFamily="50" charset="-127"/>
            </a:endParaRPr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C77A85E2-F04E-006E-C14A-D1F46B52E4D2}"/>
              </a:ext>
            </a:extLst>
          </p:cNvPr>
          <p:cNvGrpSpPr/>
          <p:nvPr/>
        </p:nvGrpSpPr>
        <p:grpSpPr>
          <a:xfrm>
            <a:off x="0" y="844682"/>
            <a:ext cx="3053266" cy="403825"/>
            <a:chOff x="-2312054" y="1061467"/>
            <a:chExt cx="3779465" cy="499872"/>
          </a:xfrm>
        </p:grpSpPr>
        <p:sp>
          <p:nvSpPr>
            <p:cNvPr id="104" name="순서도: 지연 103">
              <a:extLst>
                <a:ext uri="{FF2B5EF4-FFF2-40B4-BE49-F238E27FC236}">
                  <a16:creationId xmlns:a16="http://schemas.microsoft.com/office/drawing/2014/main" id="{32F3BB06-AAA4-EA20-9181-A461CD588002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C0CC9CA0-1A58-B987-D68E-05547716FEA2}"/>
                </a:ext>
              </a:extLst>
            </p:cNvPr>
            <p:cNvSpPr/>
            <p:nvPr/>
          </p:nvSpPr>
          <p:spPr>
            <a:xfrm>
              <a:off x="-2312054" y="1061467"/>
              <a:ext cx="3321793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1AB40D9A-609F-9032-36D5-18819572FC6C}"/>
              </a:ext>
            </a:extLst>
          </p:cNvPr>
          <p:cNvSpPr txBox="1"/>
          <p:nvPr/>
        </p:nvSpPr>
        <p:spPr>
          <a:xfrm>
            <a:off x="59886" y="892707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부스배치도 </a:t>
            </a:r>
            <a:r>
              <a:rPr kumimoji="0" lang="en-US" altLang="ko-KR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(Booth Number)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6B424EF3-A351-6D78-7E17-C9309E1BF6B2}"/>
              </a:ext>
            </a:extLst>
          </p:cNvPr>
          <p:cNvSpPr/>
          <p:nvPr/>
        </p:nvSpPr>
        <p:spPr>
          <a:xfrm>
            <a:off x="421279" y="5091399"/>
            <a:ext cx="6196861" cy="81451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9D947AA-9033-F196-D08E-6374139DC794}"/>
              </a:ext>
            </a:extLst>
          </p:cNvPr>
          <p:cNvSpPr txBox="1"/>
          <p:nvPr/>
        </p:nvSpPr>
        <p:spPr>
          <a:xfrm>
            <a:off x="2560320" y="5385283"/>
            <a:ext cx="2096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ctr" latinLnBrk="1" hangingPunct="1">
              <a:lnSpc>
                <a:spcPct val="100000"/>
              </a:lnSpc>
              <a:defRPr/>
            </a:pPr>
            <a:r>
              <a:rPr lang="ko-KR" altLang="en-US" sz="1200" kern="12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경기 </a:t>
            </a:r>
            <a:r>
              <a:rPr lang="ko-KR" altLang="en-US" sz="1200" kern="120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테크노파크</a:t>
            </a:r>
            <a:r>
              <a:rPr lang="ko-KR" altLang="en-US" sz="1200" kern="12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 통합관</a:t>
            </a:r>
          </a:p>
        </p:txBody>
      </p:sp>
    </p:spTree>
    <p:extLst>
      <p:ext uri="{BB962C8B-B14F-4D97-AF65-F5344CB8AC3E}">
        <p14:creationId xmlns:p14="http://schemas.microsoft.com/office/powerpoint/2010/main" val="396543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 descr="텍스트, 멀티미디어, 브랜드, 디스플레이 장치이(가) 표시된 사진&#10;&#10;자동 생성된 설명">
            <a:extLst>
              <a:ext uri="{FF2B5EF4-FFF2-40B4-BE49-F238E27FC236}">
                <a16:creationId xmlns:a16="http://schemas.microsoft.com/office/drawing/2014/main" id="{A30355FB-34E2-CA74-BDBA-9779CA734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30397" r="15584" b="10946"/>
          <a:stretch/>
        </p:blipFill>
        <p:spPr>
          <a:xfrm>
            <a:off x="258492" y="5756358"/>
            <a:ext cx="6310062" cy="3847018"/>
          </a:xfrm>
          <a:prstGeom prst="rect">
            <a:avLst/>
          </a:prstGeom>
        </p:spPr>
      </p:pic>
      <p:pic>
        <p:nvPicPr>
          <p:cNvPr id="34" name="그림 33" descr="텍스트, 가구, 스크린샷, 의자이(가) 표시된 사진&#10;&#10;자동 생성된 설명">
            <a:extLst>
              <a:ext uri="{FF2B5EF4-FFF2-40B4-BE49-F238E27FC236}">
                <a16:creationId xmlns:a16="http://schemas.microsoft.com/office/drawing/2014/main" id="{469C520E-7403-AC1E-4989-D37ACA5C57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20608" r="9286" b="3623"/>
          <a:stretch/>
        </p:blipFill>
        <p:spPr>
          <a:xfrm>
            <a:off x="258492" y="1546023"/>
            <a:ext cx="6310061" cy="3888773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88CE-6277-4216-9AC2-4A78AF05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FE57FAD3-2E83-6C40-D305-DBE6759A7D0E}"/>
              </a:ext>
            </a:extLst>
          </p:cNvPr>
          <p:cNvSpPr/>
          <p:nvPr/>
        </p:nvSpPr>
        <p:spPr>
          <a:xfrm>
            <a:off x="246301" y="1546025"/>
            <a:ext cx="6322253" cy="388877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CEE1D092-0E7F-FD8C-DC6B-516C0294E5B0}"/>
              </a:ext>
            </a:extLst>
          </p:cNvPr>
          <p:cNvGrpSpPr/>
          <p:nvPr/>
        </p:nvGrpSpPr>
        <p:grpSpPr>
          <a:xfrm>
            <a:off x="246302" y="1546024"/>
            <a:ext cx="3664214" cy="266803"/>
            <a:chOff x="201394" y="1663699"/>
            <a:chExt cx="3664214" cy="266803"/>
          </a:xfrm>
        </p:grpSpPr>
        <p:sp>
          <p:nvSpPr>
            <p:cNvPr id="63" name="사각형: 둥근 한쪽 모서리 62">
              <a:extLst>
                <a:ext uri="{FF2B5EF4-FFF2-40B4-BE49-F238E27FC236}">
                  <a16:creationId xmlns:a16="http://schemas.microsoft.com/office/drawing/2014/main" id="{F2B461E3-CB99-786E-B2F7-C225A2720693}"/>
                </a:ext>
              </a:extLst>
            </p:cNvPr>
            <p:cNvSpPr/>
            <p:nvPr/>
          </p:nvSpPr>
          <p:spPr>
            <a:xfrm flipV="1">
              <a:off x="201394" y="1663699"/>
              <a:ext cx="3664214" cy="258854"/>
            </a:xfrm>
            <a:prstGeom prst="round1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2B15EA-E7E3-7D2A-BDA1-B1B70058F12E}"/>
                </a:ext>
              </a:extLst>
            </p:cNvPr>
            <p:cNvSpPr txBox="1"/>
            <p:nvPr/>
          </p:nvSpPr>
          <p:spPr>
            <a:xfrm>
              <a:off x="319475" y="1668892"/>
              <a:ext cx="17091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ln w="12700">
                    <a:solidFill>
                      <a:schemeClr val="bg1">
                        <a:alpha val="0"/>
                      </a:schemeClr>
                    </a:solidFill>
                  </a:ln>
                  <a:latin typeface="Rix헤드 M" panose="02020603020101020101" pitchFamily="18" charset="-127"/>
                  <a:ea typeface="Rix헤드 M" panose="02020603020101020101" pitchFamily="18" charset="-127"/>
                </a:defRPr>
              </a:lvl1pPr>
            </a:lstStyle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ko-KR" sz="1100" b="1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SDX </a:t>
              </a:r>
              <a:r>
                <a:rPr lang="ko-KR" altLang="en-US" sz="1100" b="1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재단 통합관 기본 타입</a:t>
              </a:r>
              <a:endParaRPr kumimoji="0" lang="ko-KR" altLang="en-US" sz="11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6A8D297-44A7-AB94-C6C6-41427161E7F2}"/>
              </a:ext>
            </a:extLst>
          </p:cNvPr>
          <p:cNvSpPr/>
          <p:nvPr/>
        </p:nvSpPr>
        <p:spPr>
          <a:xfrm>
            <a:off x="258492" y="5714605"/>
            <a:ext cx="6322253" cy="388877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07DE206-FE89-3EBA-C512-24E23D37CE2B}"/>
              </a:ext>
            </a:extLst>
          </p:cNvPr>
          <p:cNvGrpSpPr/>
          <p:nvPr/>
        </p:nvGrpSpPr>
        <p:grpSpPr>
          <a:xfrm>
            <a:off x="258493" y="5714603"/>
            <a:ext cx="3664214" cy="273796"/>
            <a:chOff x="201394" y="1663698"/>
            <a:chExt cx="3664214" cy="273796"/>
          </a:xfrm>
        </p:grpSpPr>
        <p:sp>
          <p:nvSpPr>
            <p:cNvPr id="18" name="사각형: 둥근 한쪽 모서리 17">
              <a:extLst>
                <a:ext uri="{FF2B5EF4-FFF2-40B4-BE49-F238E27FC236}">
                  <a16:creationId xmlns:a16="http://schemas.microsoft.com/office/drawing/2014/main" id="{95846842-303F-95DA-3F86-C970FC7F99B6}"/>
                </a:ext>
              </a:extLst>
            </p:cNvPr>
            <p:cNvSpPr/>
            <p:nvPr/>
          </p:nvSpPr>
          <p:spPr>
            <a:xfrm flipV="1">
              <a:off x="201394" y="1663698"/>
              <a:ext cx="3664214" cy="273796"/>
            </a:xfrm>
            <a:prstGeom prst="round1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DDD702-460E-23DF-F510-5C0AC2CF8CE5}"/>
                </a:ext>
              </a:extLst>
            </p:cNvPr>
            <p:cNvSpPr txBox="1"/>
            <p:nvPr/>
          </p:nvSpPr>
          <p:spPr>
            <a:xfrm>
              <a:off x="319475" y="1668892"/>
              <a:ext cx="17091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ln w="12700">
                    <a:solidFill>
                      <a:schemeClr val="bg1">
                        <a:alpha val="0"/>
                      </a:schemeClr>
                    </a:solidFill>
                  </a:ln>
                  <a:latin typeface="Rix헤드 M" panose="02020603020101020101" pitchFamily="18" charset="-127"/>
                  <a:ea typeface="Rix헤드 M" panose="02020603020101020101" pitchFamily="18" charset="-127"/>
                </a:defRPr>
              </a:lvl1pPr>
            </a:lstStyle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ko-KR" sz="1100" b="1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SDX </a:t>
              </a:r>
              <a:r>
                <a:rPr lang="ko-KR" altLang="en-US" sz="1100" b="1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재단 통합관 코너 타입</a:t>
              </a:r>
              <a:endParaRPr kumimoji="0" lang="ko-KR" altLang="en-US" sz="11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CA0E940D-B24F-788D-ACA8-00FDE5D5955A}"/>
              </a:ext>
            </a:extLst>
          </p:cNvPr>
          <p:cNvGrpSpPr/>
          <p:nvPr/>
        </p:nvGrpSpPr>
        <p:grpSpPr>
          <a:xfrm>
            <a:off x="0" y="844682"/>
            <a:ext cx="3053266" cy="403825"/>
            <a:chOff x="-2312054" y="1061467"/>
            <a:chExt cx="3779465" cy="499872"/>
          </a:xfrm>
        </p:grpSpPr>
        <p:sp>
          <p:nvSpPr>
            <p:cNvPr id="39" name="순서도: 지연 38">
              <a:extLst>
                <a:ext uri="{FF2B5EF4-FFF2-40B4-BE49-F238E27FC236}">
                  <a16:creationId xmlns:a16="http://schemas.microsoft.com/office/drawing/2014/main" id="{EFEB65ED-5154-973E-3067-65BD6B714641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DB855C10-EE76-0A66-13A5-DD46D6BBD458}"/>
                </a:ext>
              </a:extLst>
            </p:cNvPr>
            <p:cNvSpPr/>
            <p:nvPr/>
          </p:nvSpPr>
          <p:spPr>
            <a:xfrm>
              <a:off x="-2312054" y="1061467"/>
              <a:ext cx="3321793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74A0DD4-6EDE-17BD-F1CD-75CEFE57DFE6}"/>
              </a:ext>
            </a:extLst>
          </p:cNvPr>
          <p:cNvSpPr txBox="1"/>
          <p:nvPr/>
        </p:nvSpPr>
        <p:spPr>
          <a:xfrm>
            <a:off x="59886" y="892707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출력물 사이즈 </a:t>
            </a:r>
            <a:r>
              <a:rPr kumimoji="0" lang="en-US" altLang="ko-KR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(Graphic Size)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39A074-319E-B20D-9622-C6B052083F5C}"/>
              </a:ext>
            </a:extLst>
          </p:cNvPr>
          <p:cNvSpPr txBox="1"/>
          <p:nvPr/>
        </p:nvSpPr>
        <p:spPr>
          <a:xfrm>
            <a:off x="1148049" y="3366145"/>
            <a:ext cx="664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0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1F479A"/>
                </a:solidFill>
                <a:effectLst/>
                <a:highlight>
                  <a:srgbClr val="FFFFFF"/>
                </a:highlight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2000mm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A0A1F111-24EA-F267-95AA-67E1130322A6}"/>
              </a:ext>
            </a:extLst>
          </p:cNvPr>
          <p:cNvSpPr/>
          <p:nvPr/>
        </p:nvSpPr>
        <p:spPr>
          <a:xfrm>
            <a:off x="1794486" y="2905771"/>
            <a:ext cx="3250264" cy="1607737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BE485D-22B4-11C7-7AE2-6501E8517B04}"/>
              </a:ext>
            </a:extLst>
          </p:cNvPr>
          <p:cNvSpPr txBox="1"/>
          <p:nvPr/>
        </p:nvSpPr>
        <p:spPr>
          <a:xfrm>
            <a:off x="1148049" y="2570241"/>
            <a:ext cx="664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0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1F479A"/>
                </a:solidFill>
                <a:effectLst/>
                <a:highlight>
                  <a:srgbClr val="FFFFFF"/>
                </a:highlight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400mm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77F49B-646C-662C-DF2B-A2BC45903852}"/>
              </a:ext>
            </a:extLst>
          </p:cNvPr>
          <p:cNvSpPr txBox="1"/>
          <p:nvPr/>
        </p:nvSpPr>
        <p:spPr>
          <a:xfrm>
            <a:off x="2458727" y="3308409"/>
            <a:ext cx="1989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6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권장그래픽 사이즈</a:t>
            </a:r>
            <a:endParaRPr kumimoji="0" lang="en-US" altLang="ko-KR" sz="1600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4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2920 x 1500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355DB90B-E482-9BC8-73CE-41A85CD146EC}"/>
              </a:ext>
            </a:extLst>
          </p:cNvPr>
          <p:cNvSpPr/>
          <p:nvPr/>
        </p:nvSpPr>
        <p:spPr>
          <a:xfrm>
            <a:off x="2221081" y="7057482"/>
            <a:ext cx="2417594" cy="1241425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AE9C3A-249F-4244-3AE0-D4377336B75C}"/>
              </a:ext>
            </a:extLst>
          </p:cNvPr>
          <p:cNvSpPr txBox="1"/>
          <p:nvPr/>
        </p:nvSpPr>
        <p:spPr>
          <a:xfrm>
            <a:off x="2683533" y="7120246"/>
            <a:ext cx="1444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2000 x 1500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C04F33-7C7C-D9EE-5FE4-D7BE1E530D48}"/>
              </a:ext>
            </a:extLst>
          </p:cNvPr>
          <p:cNvSpPr txBox="1"/>
          <p:nvPr/>
        </p:nvSpPr>
        <p:spPr>
          <a:xfrm>
            <a:off x="3169652" y="1573244"/>
            <a:ext cx="34110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 A003-01 ~ 11</a:t>
            </a:r>
            <a:r>
              <a:rPr lang="ko-KR" altLang="en-US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 부스 해당 </a:t>
            </a:r>
            <a:r>
              <a:rPr lang="en-US" altLang="ko-KR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(06 </a:t>
            </a:r>
            <a:r>
              <a:rPr lang="ko-KR" altLang="en-US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제외</a:t>
            </a:r>
            <a:r>
              <a:rPr lang="en-US" altLang="ko-KR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BE252F-BD3F-8AC4-843A-FFC6175304D3}"/>
              </a:ext>
            </a:extLst>
          </p:cNvPr>
          <p:cNvSpPr txBox="1"/>
          <p:nvPr/>
        </p:nvSpPr>
        <p:spPr>
          <a:xfrm>
            <a:off x="3157460" y="5794438"/>
            <a:ext cx="34110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 A003-06</a:t>
            </a:r>
            <a:r>
              <a:rPr lang="ko-KR" altLang="en-US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highlight>
                  <a:srgbClr val="FFFFFF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 부스 해당</a:t>
            </a:r>
            <a:endParaRPr lang="en-US" altLang="ko-KR" sz="110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rgbClr val="FF0000"/>
              </a:solidFill>
              <a:highlight>
                <a:srgbClr val="FFFFFF"/>
              </a:highligh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6970A3-7C87-911E-12E8-1B9C602B9AA4}"/>
              </a:ext>
            </a:extLst>
          </p:cNvPr>
          <p:cNvSpPr txBox="1"/>
          <p:nvPr/>
        </p:nvSpPr>
        <p:spPr>
          <a:xfrm>
            <a:off x="3004025" y="975219"/>
            <a:ext cx="36787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 fontAlgn="ctr" latinLnBrk="1">
              <a:lnSpc>
                <a:spcPct val="100000"/>
              </a:lnSpc>
              <a:defRPr/>
            </a:pPr>
            <a:r>
              <a:rPr lang="en-US" altLang="ko-KR" sz="9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※ </a:t>
            </a:r>
            <a:r>
              <a:rPr lang="ko-KR" altLang="en-US" sz="9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디자인 참가기업 준비 → </a:t>
            </a:r>
            <a:r>
              <a:rPr lang="ko-KR" altLang="en-US" sz="9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운영사무국 메일 제출</a:t>
            </a:r>
            <a:r>
              <a:rPr lang="en-US" altLang="ko-KR" sz="900" b="1" u="sng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(15</a:t>
            </a:r>
            <a:r>
              <a:rPr lang="ko-KR" altLang="en-US" sz="900" b="1" u="sng" dirty="0" err="1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일마감</a:t>
            </a:r>
            <a:r>
              <a:rPr lang="en-US" altLang="ko-KR" sz="900" b="1" u="sng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)</a:t>
            </a:r>
            <a:r>
              <a:rPr lang="ko-KR" altLang="en-US" sz="900" b="1" u="sng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 </a:t>
            </a:r>
            <a:r>
              <a:rPr lang="ko-KR" altLang="en-US" sz="9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→ 출력물 인쇄</a:t>
            </a:r>
            <a:endParaRPr lang="en-US" altLang="ko-KR" sz="900" b="1" dirty="0">
              <a:latin typeface="나눔바른고딕" panose="020B0603020101020101" pitchFamily="50" charset="-127"/>
              <a:ea typeface="나눔바른고딕" panose="020B0603020101020101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48BFB5-50C5-43E1-BBE6-C4BC55F5A247}"/>
              </a:ext>
            </a:extLst>
          </p:cNvPr>
          <p:cNvSpPr txBox="1"/>
          <p:nvPr/>
        </p:nvSpPr>
        <p:spPr>
          <a:xfrm>
            <a:off x="3253740" y="1139391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 fontAlgn="ctr" latinLnBrk="1">
              <a:defRPr/>
            </a:pPr>
            <a:r>
              <a:rPr lang="ko-KR" altLang="en-US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하단 사이즈에 맞춰 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AI </a:t>
            </a:r>
            <a:r>
              <a:rPr lang="ko-KR" altLang="en-US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파일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(</a:t>
            </a:r>
            <a:r>
              <a:rPr lang="ko-KR" altLang="en-US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아웃라인 작업 후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) </a:t>
            </a:r>
            <a:r>
              <a:rPr lang="ko-KR" altLang="en-US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제출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(netzeroexpo2023@gmail.com) </a:t>
            </a:r>
            <a:endParaRPr lang="ko-KR" altLang="en-US" sz="900" dirty="0">
              <a:latin typeface="나눔바른고딕" panose="020B0603020101020101" pitchFamily="50" charset="-127"/>
              <a:ea typeface="나눔바른고딕" panose="020B0603020101020101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2FEEAF5-3004-0263-5EBA-4E7C92ABBB52}"/>
              </a:ext>
            </a:extLst>
          </p:cNvPr>
          <p:cNvSpPr txBox="1"/>
          <p:nvPr/>
        </p:nvSpPr>
        <p:spPr>
          <a:xfrm>
            <a:off x="2683533" y="7458800"/>
            <a:ext cx="1444422" cy="628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8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※ </a:t>
            </a:r>
            <a:r>
              <a:rPr kumimoji="0" lang="ko-KR" altLang="en-US" sz="8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이외 사이즈 출력을 희망하시는 기업은 별도로 </a:t>
            </a:r>
            <a:r>
              <a:rPr kumimoji="0" lang="ko-KR" altLang="en-US" sz="800" i="0" u="none" strike="noStrike" kern="1200" cap="none" spc="0" normalizeH="0" baseline="0" noProof="0" dirty="0" err="1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준비하셔야합니다</a:t>
            </a:r>
            <a:endParaRPr kumimoji="0" lang="en-US" altLang="ko-KR" sz="800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E045E0-D0AA-48FF-914E-FABEBB5CB287}"/>
              </a:ext>
            </a:extLst>
          </p:cNvPr>
          <p:cNvSpPr txBox="1"/>
          <p:nvPr/>
        </p:nvSpPr>
        <p:spPr>
          <a:xfrm>
            <a:off x="1862139" y="4006112"/>
            <a:ext cx="3114674" cy="258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8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※ </a:t>
            </a:r>
            <a:r>
              <a:rPr kumimoji="0" lang="ko-KR" altLang="en-US" sz="800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이외 사이즈 출력을 희망하시는 기업은 별도로 </a:t>
            </a:r>
            <a:r>
              <a:rPr kumimoji="0" lang="ko-KR" altLang="en-US" sz="800" i="0" u="none" strike="noStrike" kern="1200" cap="none" spc="0" normalizeH="0" baseline="0" noProof="0" dirty="0" err="1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G꼬딕씨 80g" panose="02020603020101020101" pitchFamily="18" charset="-127"/>
                <a:ea typeface="HG꼬딕씨 80g" panose="02020603020101020101" pitchFamily="18" charset="-127"/>
              </a:rPr>
              <a:t>준비하셔야합니다</a:t>
            </a:r>
            <a:endParaRPr kumimoji="0" lang="en-US" altLang="ko-KR" sz="800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HG꼬딕씨 80g" panose="02020603020101020101" pitchFamily="18" charset="-127"/>
              <a:ea typeface="HG꼬딕씨 80g" panose="0202060302010102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824C6-06C8-EE6E-C9FA-A466474F6338}"/>
              </a:ext>
            </a:extLst>
          </p:cNvPr>
          <p:cNvSpPr txBox="1"/>
          <p:nvPr/>
        </p:nvSpPr>
        <p:spPr>
          <a:xfrm>
            <a:off x="258492" y="1306119"/>
            <a:ext cx="10369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ctr" latinLnBrk="1">
              <a:defRPr/>
            </a:pPr>
            <a:r>
              <a:rPr lang="ko-KR" altLang="en-US" sz="90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▼ 실사출력 인쇄</a:t>
            </a:r>
            <a:endParaRPr lang="ko-KR" altLang="en-US" sz="900" dirty="0">
              <a:latin typeface="나눔바른고딕" panose="020B0603020101020101" pitchFamily="50" charset="-127"/>
              <a:ea typeface="나눔바른고딕" panose="020B0603020101020101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30D47-4048-C4A9-FB3F-48D2B400067E}"/>
              </a:ext>
            </a:extLst>
          </p:cNvPr>
          <p:cNvSpPr txBox="1"/>
          <p:nvPr/>
        </p:nvSpPr>
        <p:spPr>
          <a:xfrm>
            <a:off x="264590" y="5486842"/>
            <a:ext cx="10369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ctr" latinLnBrk="1">
              <a:defRPr/>
            </a:pPr>
            <a:r>
              <a:rPr lang="ko-KR" altLang="en-US" sz="900">
                <a:latin typeface="나눔바른고딕" panose="020B0603020101020101" pitchFamily="50" charset="-127"/>
                <a:ea typeface="나눔바른고딕" panose="020B0603020101020101" pitchFamily="50" charset="-127"/>
                <a:cs typeface="Pretendard ExtraBold" panose="02000903000000020004" pitchFamily="50" charset="-127"/>
              </a:rPr>
              <a:t>▼ 실사출력 인쇄</a:t>
            </a:r>
            <a:endParaRPr lang="ko-KR" altLang="en-US" sz="900" dirty="0">
              <a:latin typeface="나눔바른고딕" panose="020B0603020101020101" pitchFamily="50" charset="-127"/>
              <a:ea typeface="나눔바른고딕" panose="020B0603020101020101" pitchFamily="50" charset="-127"/>
              <a:cs typeface="Pretendard ExtraBold" panose="020009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964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88CE-6277-4216-9AC2-4A78AF05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5FC05A79-D8F8-B5CE-8EDC-9FF29A3635B4}"/>
              </a:ext>
            </a:extLst>
          </p:cNvPr>
          <p:cNvGrpSpPr/>
          <p:nvPr/>
        </p:nvGrpSpPr>
        <p:grpSpPr>
          <a:xfrm>
            <a:off x="0" y="6941652"/>
            <a:ext cx="3910516" cy="403825"/>
            <a:chOff x="-3373195" y="1061467"/>
            <a:chExt cx="4840606" cy="499872"/>
          </a:xfrm>
          <a:solidFill>
            <a:srgbClr val="3A0404"/>
          </a:solidFill>
        </p:grpSpPr>
        <p:sp>
          <p:nvSpPr>
            <p:cNvPr id="93" name="순서도: 지연 92">
              <a:extLst>
                <a:ext uri="{FF2B5EF4-FFF2-40B4-BE49-F238E27FC236}">
                  <a16:creationId xmlns:a16="http://schemas.microsoft.com/office/drawing/2014/main" id="{5902DBCA-1D96-27E1-E1CC-FAC29EB60A2E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712DFB4B-3B79-5728-198E-FD7500284560}"/>
                </a:ext>
              </a:extLst>
            </p:cNvPr>
            <p:cNvSpPr/>
            <p:nvPr/>
          </p:nvSpPr>
          <p:spPr>
            <a:xfrm>
              <a:off x="-3373195" y="1061467"/>
              <a:ext cx="4382935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E2FC9807-30E8-E953-4A30-08D49457D46A}"/>
              </a:ext>
            </a:extLst>
          </p:cNvPr>
          <p:cNvSpPr txBox="1"/>
          <p:nvPr/>
        </p:nvSpPr>
        <p:spPr>
          <a:xfrm>
            <a:off x="161193" y="6989675"/>
            <a:ext cx="3478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제공 품목 </a:t>
            </a:r>
            <a:r>
              <a:rPr kumimoji="0" lang="en-US" altLang="ko-KR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en-US" altLang="ko-KR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Supply</a:t>
            </a: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Items</a:t>
            </a: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</a:t>
            </a:r>
            <a:r>
              <a:rPr kumimoji="0" lang="en-US" altLang="ko-KR" sz="14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Basic Booth)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aphicFrame>
        <p:nvGraphicFramePr>
          <p:cNvPr id="101" name="표 101">
            <a:extLst>
              <a:ext uri="{FF2B5EF4-FFF2-40B4-BE49-F238E27FC236}">
                <a16:creationId xmlns:a16="http://schemas.microsoft.com/office/drawing/2014/main" id="{779B6886-C9D0-D249-FEEC-4AAAD77CB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933146"/>
              </p:ext>
            </p:extLst>
          </p:nvPr>
        </p:nvGraphicFramePr>
        <p:xfrm>
          <a:off x="246300" y="7427877"/>
          <a:ext cx="637364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105">
                  <a:extLst>
                    <a:ext uri="{9D8B030D-6E8A-4147-A177-3AD203B41FA5}">
                      <a16:colId xmlns:a16="http://schemas.microsoft.com/office/drawing/2014/main" val="2946833358"/>
                    </a:ext>
                  </a:extLst>
                </a:gridCol>
                <a:gridCol w="1661975">
                  <a:extLst>
                    <a:ext uri="{9D8B030D-6E8A-4147-A177-3AD203B41FA5}">
                      <a16:colId xmlns:a16="http://schemas.microsoft.com/office/drawing/2014/main" val="212799489"/>
                    </a:ext>
                  </a:extLst>
                </a:gridCol>
                <a:gridCol w="687095">
                  <a:extLst>
                    <a:ext uri="{9D8B030D-6E8A-4147-A177-3AD203B41FA5}">
                      <a16:colId xmlns:a16="http://schemas.microsoft.com/office/drawing/2014/main" val="1160299674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1960059248"/>
                    </a:ext>
                  </a:extLst>
                </a:gridCol>
                <a:gridCol w="1666944">
                  <a:extLst>
                    <a:ext uri="{9D8B030D-6E8A-4147-A177-3AD203B41FA5}">
                      <a16:colId xmlns:a16="http://schemas.microsoft.com/office/drawing/2014/main" val="3971961469"/>
                    </a:ext>
                  </a:extLst>
                </a:gridCol>
              </a:tblGrid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NO.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품목명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사이즈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비고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668201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부스프레임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 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식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 별 사이즈 확인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82972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간판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 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식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1,800(W)x400(H)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1" hangingPunct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업체당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481925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 err="1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카페트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 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식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 별 사이즈 확인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1" hangingPunct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회색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667746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조명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 </a:t>
                      </a:r>
                      <a:r>
                        <a:rPr kumimoji="1" lang="en-US" altLang="ko-KR" sz="1000" kern="1200" dirty="0" err="1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ea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100W Spot Light 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조명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1" hangingPunct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122095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인포메이션 테이블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 </a:t>
                      </a:r>
                      <a:r>
                        <a:rPr kumimoji="1" lang="en-US" altLang="ko-KR" sz="1000" kern="1200" dirty="0" err="1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ea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1,000(W)x500(D)x750(H)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업체당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725794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6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접이식 의자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 </a:t>
                      </a:r>
                      <a:r>
                        <a:rPr kumimoji="1" lang="en-US" altLang="ko-KR" sz="1000" kern="1200" dirty="0" err="1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ea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450(W)x450(D)x760(H)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업체당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160739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유리 테이블세트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 set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유리테이블 </a:t>
                      </a: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1ea, 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가죽의자 </a:t>
                      </a: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2ea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업체당 </a:t>
                      </a: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(06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</a:t>
                      </a: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의자</a:t>
                      </a:r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4ea)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012915"/>
                  </a:ext>
                </a:extLst>
              </a:tr>
              <a:tr h="20386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000" kern="1200" dirty="0">
                          <a:ln>
                            <a:solidFill>
                              <a:schemeClr val="tx1">
                                <a:alpha val="2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500w</a:t>
                      </a:r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000" kern="1200" dirty="0">
                        <a:ln>
                          <a:solidFill>
                            <a:schemeClr val="tx1">
                              <a:alpha val="2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409081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631C4888-E0E5-16CC-B26D-76C6A431FC8A}"/>
              </a:ext>
            </a:extLst>
          </p:cNvPr>
          <p:cNvGrpSpPr/>
          <p:nvPr/>
        </p:nvGrpSpPr>
        <p:grpSpPr>
          <a:xfrm>
            <a:off x="408240" y="1467063"/>
            <a:ext cx="5788995" cy="5266784"/>
            <a:chOff x="410864" y="7250191"/>
            <a:chExt cx="2780728" cy="252988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EF27241-4E8A-45C0-8182-395CC6B0F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9705"/>
            <a:stretch/>
          </p:blipFill>
          <p:spPr>
            <a:xfrm>
              <a:off x="452415" y="7250191"/>
              <a:ext cx="2739177" cy="1325585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34DC7E7C-8CB6-C4CE-84FB-0E6C74B36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294"/>
            <a:stretch/>
          </p:blipFill>
          <p:spPr>
            <a:xfrm>
              <a:off x="410864" y="8522717"/>
              <a:ext cx="2739177" cy="1257359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B190336-598B-789A-5FD7-67D2CAF7F8CB}"/>
              </a:ext>
            </a:extLst>
          </p:cNvPr>
          <p:cNvGrpSpPr/>
          <p:nvPr/>
        </p:nvGrpSpPr>
        <p:grpSpPr>
          <a:xfrm>
            <a:off x="0" y="844682"/>
            <a:ext cx="3053266" cy="403825"/>
            <a:chOff x="-2312054" y="1061467"/>
            <a:chExt cx="3779465" cy="499872"/>
          </a:xfrm>
        </p:grpSpPr>
        <p:sp>
          <p:nvSpPr>
            <p:cNvPr id="3" name="순서도: 지연 2">
              <a:extLst>
                <a:ext uri="{FF2B5EF4-FFF2-40B4-BE49-F238E27FC236}">
                  <a16:creationId xmlns:a16="http://schemas.microsoft.com/office/drawing/2014/main" id="{5B5FC101-4D95-90AA-266E-AE91C2D678F7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14DAC8A-2983-DA44-3386-2485B93873C5}"/>
                </a:ext>
              </a:extLst>
            </p:cNvPr>
            <p:cNvSpPr/>
            <p:nvPr/>
          </p:nvSpPr>
          <p:spPr>
            <a:xfrm>
              <a:off x="-2312054" y="1061467"/>
              <a:ext cx="3321793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8B64A4-B8B3-3B17-1A33-71935C5E6E11}"/>
              </a:ext>
            </a:extLst>
          </p:cNvPr>
          <p:cNvSpPr txBox="1"/>
          <p:nvPr/>
        </p:nvSpPr>
        <p:spPr>
          <a:xfrm>
            <a:off x="59886" y="892707"/>
            <a:ext cx="2533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 타입 샘플 이미지 </a:t>
            </a:r>
            <a:r>
              <a:rPr kumimoji="0" lang="en-US" altLang="ko-KR" sz="10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참고용</a:t>
            </a:r>
            <a:r>
              <a:rPr kumimoji="0" lang="en-US" altLang="ko-KR" sz="1000" b="1" i="0" u="none" strike="noStrike" kern="1200" cap="none" spc="0" normalizeH="0" baseline="0" noProof="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kumimoji="0" lang="ko-KR" altLang="en-US" sz="10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BA853-9B36-B969-0DFE-1344CCA3FD25}"/>
              </a:ext>
            </a:extLst>
          </p:cNvPr>
          <p:cNvSpPr txBox="1"/>
          <p:nvPr/>
        </p:nvSpPr>
        <p:spPr>
          <a:xfrm>
            <a:off x="3169652" y="1009162"/>
            <a:ext cx="34110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 </a:t>
            </a:r>
            <a:r>
              <a:rPr lang="ko-KR" altLang="en-US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기업이 별도로 준비할 경우</a:t>
            </a:r>
            <a:endParaRPr lang="en-US" altLang="ko-KR" sz="110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사이즈 및 타입 고려하여 준비해주시기 바랍니다</a:t>
            </a:r>
            <a:endParaRPr lang="en-US" altLang="ko-KR" sz="110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171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88CE-6277-4216-9AC2-4A78AF05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6</a:t>
            </a:fld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0702A998-C2BE-2DBD-8288-6A18CAFDAC14}"/>
              </a:ext>
            </a:extLst>
          </p:cNvPr>
          <p:cNvGrpSpPr/>
          <p:nvPr/>
        </p:nvGrpSpPr>
        <p:grpSpPr>
          <a:xfrm>
            <a:off x="0" y="671339"/>
            <a:ext cx="3053266" cy="403825"/>
            <a:chOff x="-2312054" y="1061467"/>
            <a:chExt cx="3779465" cy="499872"/>
          </a:xfrm>
        </p:grpSpPr>
        <p:sp>
          <p:nvSpPr>
            <p:cNvPr id="40" name="순서도: 지연 39">
              <a:extLst>
                <a:ext uri="{FF2B5EF4-FFF2-40B4-BE49-F238E27FC236}">
                  <a16:creationId xmlns:a16="http://schemas.microsoft.com/office/drawing/2014/main" id="{2EA3D72D-021A-CE5E-600E-283174A0AFE3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922F4BD1-35F9-84DA-9A9B-D03075B3DC3B}"/>
                </a:ext>
              </a:extLst>
            </p:cNvPr>
            <p:cNvSpPr/>
            <p:nvPr/>
          </p:nvSpPr>
          <p:spPr>
            <a:xfrm>
              <a:off x="-2312054" y="1061467"/>
              <a:ext cx="3321793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1FDF397-CD32-0977-13D8-28ACE2AC7AAD}"/>
              </a:ext>
            </a:extLst>
          </p:cNvPr>
          <p:cNvSpPr txBox="1"/>
          <p:nvPr/>
        </p:nvSpPr>
        <p:spPr>
          <a:xfrm>
            <a:off x="59886" y="719364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별도 신청 항목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9B83B-4C6C-9A9D-6E8E-4F9067A4CEDF}"/>
              </a:ext>
            </a:extLst>
          </p:cNvPr>
          <p:cNvSpPr txBox="1"/>
          <p:nvPr/>
        </p:nvSpPr>
        <p:spPr>
          <a:xfrm>
            <a:off x="375528" y="6191242"/>
            <a:ext cx="5754289" cy="109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 defTabSz="685800" latinLnBrk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부스별 참가자 정보 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DB 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관리를 위한 고객 관리 시스템</a:t>
            </a:r>
            <a:endParaRPr kumimoji="1" lang="en-US" altLang="ko-KR" sz="1100" dirty="0">
              <a:ln>
                <a:solidFill>
                  <a:schemeClr val="tx1">
                    <a:alpha val="2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indent="-171450" defTabSz="685800" latinLnBrk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 방법 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</a:p>
          <a:p>
            <a:pPr defTabSz="685800" latinLnBrk="1">
              <a:lnSpc>
                <a:spcPct val="120000"/>
              </a:lnSpc>
            </a:pP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① 부스별 참가자 관람 전 부스 앞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고객관리시스템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1100" dirty="0" err="1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전자방명록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pPr defTabSz="685800" latinLnBrk="1">
              <a:lnSpc>
                <a:spcPct val="120000"/>
              </a:lnSpc>
            </a:pP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</a:t>
            </a:r>
            <a:r>
              <a:rPr kumimoji="1" lang="ko-KR" altLang="en-US" sz="1100" dirty="0" err="1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네임텍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인식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바코드 인식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defTabSz="685800" latinLnBrk="1">
              <a:lnSpc>
                <a:spcPct val="120000"/>
              </a:lnSpc>
            </a:pP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② 추후 부스별 참가자 정보 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DB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 가능 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600316C-2F28-B648-F081-79CD7BF185FE}"/>
              </a:ext>
            </a:extLst>
          </p:cNvPr>
          <p:cNvGrpSpPr/>
          <p:nvPr/>
        </p:nvGrpSpPr>
        <p:grpSpPr>
          <a:xfrm>
            <a:off x="465144" y="6887932"/>
            <a:ext cx="5878446" cy="2490665"/>
            <a:chOff x="1207008" y="2788920"/>
            <a:chExt cx="8187702" cy="346908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F437707A-23B4-1D9D-C2D1-3294AE577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9266" y="2788920"/>
              <a:ext cx="4625444" cy="3469083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720C195-25A7-BCA2-4B04-182BAAEA3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825" t="52369" r="14676" b="25937"/>
            <a:stretch/>
          </p:blipFill>
          <p:spPr>
            <a:xfrm>
              <a:off x="1207008" y="3583774"/>
              <a:ext cx="3533835" cy="2674230"/>
            </a:xfrm>
            <a:prstGeom prst="rect">
              <a:avLst/>
            </a:prstGeom>
          </p:spPr>
        </p:pic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9F74AB08-6D22-FF71-2ECD-BBDE4B44B723}"/>
                </a:ext>
              </a:extLst>
            </p:cNvPr>
            <p:cNvSpPr/>
            <p:nvPr/>
          </p:nvSpPr>
          <p:spPr>
            <a:xfrm>
              <a:off x="7887699" y="4626864"/>
              <a:ext cx="493776" cy="493776"/>
            </a:xfrm>
            <a:prstGeom prst="ellipse">
              <a:avLst/>
            </a:prstGeom>
            <a:solidFill>
              <a:srgbClr val="FFFF00">
                <a:alpha val="56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7BE9F25C-CB2F-4B87-D631-BE17430B900C}"/>
                </a:ext>
              </a:extLst>
            </p:cNvPr>
            <p:cNvSpPr/>
            <p:nvPr/>
          </p:nvSpPr>
          <p:spPr>
            <a:xfrm>
              <a:off x="2350134" y="4276573"/>
              <a:ext cx="987298" cy="9872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EDA98E30-CC26-B1AB-6E01-662E55B4F8F6}"/>
                </a:ext>
              </a:extLst>
            </p:cNvPr>
            <p:cNvCxnSpPr>
              <a:endCxn id="15" idx="0"/>
            </p:cNvCxnSpPr>
            <p:nvPr/>
          </p:nvCxnSpPr>
          <p:spPr>
            <a:xfrm>
              <a:off x="2843784" y="4276573"/>
              <a:ext cx="5290803" cy="3502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47063CC7-4885-0B62-C242-9DD60F719CFF}"/>
                </a:ext>
              </a:extLst>
            </p:cNvPr>
            <p:cNvCxnSpPr>
              <a:endCxn id="15" idx="4"/>
            </p:cNvCxnSpPr>
            <p:nvPr/>
          </p:nvCxnSpPr>
          <p:spPr>
            <a:xfrm flipV="1">
              <a:off x="2843784" y="5120640"/>
              <a:ext cx="5290803" cy="889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B9CC6306-A341-64D6-ED87-B891E2DC4AB3}"/>
              </a:ext>
            </a:extLst>
          </p:cNvPr>
          <p:cNvGrpSpPr/>
          <p:nvPr/>
        </p:nvGrpSpPr>
        <p:grpSpPr>
          <a:xfrm>
            <a:off x="3053266" y="4155500"/>
            <a:ext cx="3283046" cy="1820615"/>
            <a:chOff x="4791146" y="4059580"/>
            <a:chExt cx="4429324" cy="2456284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9A22A704-F9B0-8715-F3B1-B50A4EEC6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4" t="27399"/>
            <a:stretch/>
          </p:blipFill>
          <p:spPr>
            <a:xfrm>
              <a:off x="4791146" y="4059580"/>
              <a:ext cx="4415980" cy="2456284"/>
            </a:xfrm>
            <a:prstGeom prst="rect">
              <a:avLst/>
            </a:prstGeom>
          </p:spPr>
        </p:pic>
        <p:sp>
          <p:nvSpPr>
            <p:cNvPr id="43" name="자유형: 도형 20">
              <a:extLst>
                <a:ext uri="{FF2B5EF4-FFF2-40B4-BE49-F238E27FC236}">
                  <a16:creationId xmlns:a16="http://schemas.microsoft.com/office/drawing/2014/main" id="{C281D24D-E3E5-6024-5074-13BA4AC19FDC}"/>
                </a:ext>
              </a:extLst>
            </p:cNvPr>
            <p:cNvSpPr/>
            <p:nvPr/>
          </p:nvSpPr>
          <p:spPr>
            <a:xfrm>
              <a:off x="7557662" y="5636343"/>
              <a:ext cx="1662808" cy="478342"/>
            </a:xfrm>
            <a:custGeom>
              <a:avLst/>
              <a:gdLst>
                <a:gd name="connsiteX0" fmla="*/ 0 w 2317750"/>
                <a:gd name="connsiteY0" fmla="*/ 231775 h 666750"/>
                <a:gd name="connsiteX1" fmla="*/ 2308225 w 2317750"/>
                <a:gd name="connsiteY1" fmla="*/ 666750 h 666750"/>
                <a:gd name="connsiteX2" fmla="*/ 2317750 w 2317750"/>
                <a:gd name="connsiteY2" fmla="*/ 250825 h 666750"/>
                <a:gd name="connsiteX3" fmla="*/ 546100 w 2317750"/>
                <a:gd name="connsiteY3" fmla="*/ 0 h 666750"/>
                <a:gd name="connsiteX4" fmla="*/ 0 w 2317750"/>
                <a:gd name="connsiteY4" fmla="*/ 231775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750" h="666750">
                  <a:moveTo>
                    <a:pt x="0" y="231775"/>
                  </a:moveTo>
                  <a:lnTo>
                    <a:pt x="2308225" y="666750"/>
                  </a:lnTo>
                  <a:lnTo>
                    <a:pt x="2317750" y="250825"/>
                  </a:lnTo>
                  <a:lnTo>
                    <a:pt x="546100" y="0"/>
                  </a:lnTo>
                  <a:lnTo>
                    <a:pt x="0" y="231775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: 도형 27">
              <a:extLst>
                <a:ext uri="{FF2B5EF4-FFF2-40B4-BE49-F238E27FC236}">
                  <a16:creationId xmlns:a16="http://schemas.microsoft.com/office/drawing/2014/main" id="{EAF23C2E-59E2-7B2D-FA6D-797D6130DE08}"/>
                </a:ext>
              </a:extLst>
            </p:cNvPr>
            <p:cNvSpPr/>
            <p:nvPr/>
          </p:nvSpPr>
          <p:spPr>
            <a:xfrm>
              <a:off x="6410335" y="5768032"/>
              <a:ext cx="1404275" cy="386090"/>
            </a:xfrm>
            <a:custGeom>
              <a:avLst/>
              <a:gdLst>
                <a:gd name="connsiteX0" fmla="*/ 1957387 w 1957387"/>
                <a:gd name="connsiteY0" fmla="*/ 0 h 504825"/>
                <a:gd name="connsiteX1" fmla="*/ 581025 w 1957387"/>
                <a:gd name="connsiteY1" fmla="*/ 504825 h 504825"/>
                <a:gd name="connsiteX2" fmla="*/ 0 w 1957387"/>
                <a:gd name="connsiteY2" fmla="*/ 171450 h 504825"/>
                <a:gd name="connsiteX0" fmla="*/ 1957387 w 1957387"/>
                <a:gd name="connsiteY0" fmla="*/ 0 h 571500"/>
                <a:gd name="connsiteX1" fmla="*/ 757237 w 1957387"/>
                <a:gd name="connsiteY1" fmla="*/ 571500 h 571500"/>
                <a:gd name="connsiteX2" fmla="*/ 0 w 1957387"/>
                <a:gd name="connsiteY2" fmla="*/ 171450 h 571500"/>
                <a:gd name="connsiteX0" fmla="*/ 1957387 w 1957387"/>
                <a:gd name="connsiteY0" fmla="*/ 0 h 538162"/>
                <a:gd name="connsiteX1" fmla="*/ 633412 w 1957387"/>
                <a:gd name="connsiteY1" fmla="*/ 538162 h 538162"/>
                <a:gd name="connsiteX2" fmla="*/ 0 w 1957387"/>
                <a:gd name="connsiteY2" fmla="*/ 171450 h 5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7387" h="538162">
                  <a:moveTo>
                    <a:pt x="1957387" y="0"/>
                  </a:moveTo>
                  <a:lnTo>
                    <a:pt x="633412" y="538162"/>
                  </a:lnTo>
                  <a:lnTo>
                    <a:pt x="0" y="171450"/>
                  </a:lnTo>
                </a:path>
              </a:pathLst>
            </a:cu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F6E6B69-BC53-7DF7-DF67-5DC75AFAC759}"/>
              </a:ext>
            </a:extLst>
          </p:cNvPr>
          <p:cNvSpPr txBox="1"/>
          <p:nvPr/>
        </p:nvSpPr>
        <p:spPr>
          <a:xfrm>
            <a:off x="465144" y="4486872"/>
            <a:ext cx="28049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전시장 바닥 </a:t>
            </a:r>
            <a:r>
              <a:rPr kumimoji="1" lang="ko-KR" altLang="en-US" sz="1100" dirty="0" err="1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트렌치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라인에서 </a:t>
            </a:r>
            <a:r>
              <a:rPr kumimoji="1" lang="ko-KR" altLang="en-US" sz="1100" dirty="0" err="1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급배수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및</a:t>
            </a:r>
            <a:endParaRPr kumimoji="1" lang="en-US" altLang="ko-KR" sz="1100" dirty="0">
              <a:ln>
                <a:solidFill>
                  <a:schemeClr val="tx1">
                    <a:alpha val="2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압축공기 라인을 부스 또는 </a:t>
            </a:r>
            <a:endParaRPr kumimoji="1" lang="en-US" altLang="ko-KR" sz="1100" dirty="0">
              <a:ln>
                <a:solidFill>
                  <a:schemeClr val="tx1">
                    <a:alpha val="2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기계 근처까지 여유라인 제공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1F8CB81-FEE7-437E-89D6-9C79CDAA41E9}"/>
              </a:ext>
            </a:extLst>
          </p:cNvPr>
          <p:cNvSpPr txBox="1"/>
          <p:nvPr/>
        </p:nvSpPr>
        <p:spPr>
          <a:xfrm>
            <a:off x="370296" y="1505840"/>
            <a:ext cx="3031599" cy="693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부스별 압축공기 사용 가능 호스 제공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 방법 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① 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부스 근처까지 압축공기 호스 제공</a:t>
            </a:r>
          </a:p>
          <a:p>
            <a:pPr>
              <a:lnSpc>
                <a:spcPct val="120000"/>
              </a:lnSpc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                ② 기업에서 제품 또는 장비에 연결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9805F84F-DD46-29DF-DC9F-5D1128CDDFE6}"/>
              </a:ext>
            </a:extLst>
          </p:cNvPr>
          <p:cNvGrpSpPr/>
          <p:nvPr/>
        </p:nvGrpSpPr>
        <p:grpSpPr>
          <a:xfrm>
            <a:off x="465143" y="2204199"/>
            <a:ext cx="2812929" cy="1590332"/>
            <a:chOff x="5071114" y="3694609"/>
            <a:chExt cx="4471202" cy="2521324"/>
          </a:xfrm>
        </p:grpSpPr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5581B7A6-916E-A78A-BB37-2BBC4F13C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49191" y="2722808"/>
              <a:ext cx="2515048" cy="4471202"/>
            </a:xfrm>
            <a:prstGeom prst="rect">
              <a:avLst/>
            </a:prstGeom>
          </p:spPr>
        </p:pic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84E1E23B-EBA5-3F99-DF9E-98B2706C7F97}"/>
                </a:ext>
              </a:extLst>
            </p:cNvPr>
            <p:cNvSpPr/>
            <p:nvPr/>
          </p:nvSpPr>
          <p:spPr>
            <a:xfrm>
              <a:off x="6689852" y="3694609"/>
              <a:ext cx="987297" cy="9872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FA2B3BD-1AF5-D72D-E6E5-D2280DA4485B}"/>
              </a:ext>
            </a:extLst>
          </p:cNvPr>
          <p:cNvSpPr txBox="1"/>
          <p:nvPr/>
        </p:nvSpPr>
        <p:spPr>
          <a:xfrm>
            <a:off x="3429000" y="1505840"/>
            <a:ext cx="2906565" cy="693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부스별 </a:t>
            </a:r>
            <a:r>
              <a:rPr kumimoji="1" lang="ko-KR" altLang="en-US" sz="1100" dirty="0" err="1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급배수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가능 호스 제공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 방법 </a:t>
            </a:r>
            <a:r>
              <a:rPr kumimoji="1" lang="en-US" altLang="ko-KR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① 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부스 근처까지 </a:t>
            </a:r>
            <a:r>
              <a:rPr kumimoji="1" lang="ko-KR" altLang="en-US" sz="1100" dirty="0" err="1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급배수</a:t>
            </a: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호스 제공</a:t>
            </a:r>
          </a:p>
          <a:p>
            <a:pPr>
              <a:lnSpc>
                <a:spcPct val="120000"/>
              </a:lnSpc>
            </a:pPr>
            <a:r>
              <a:rPr kumimoji="1" lang="ko-KR" altLang="en-US" sz="11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                ② 기업에서 제품 또는 장비에 연결</a:t>
            </a: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43BB8F0D-59E2-C1F2-88AC-AC047D72E81B}"/>
              </a:ext>
            </a:extLst>
          </p:cNvPr>
          <p:cNvGrpSpPr/>
          <p:nvPr/>
        </p:nvGrpSpPr>
        <p:grpSpPr>
          <a:xfrm>
            <a:off x="3516553" y="2204200"/>
            <a:ext cx="2819759" cy="1586114"/>
            <a:chOff x="224397" y="3745411"/>
            <a:chExt cx="4472371" cy="2515708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1085CD79-856D-FC53-44E7-366F4AB2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02729" y="2767079"/>
              <a:ext cx="2515708" cy="4472371"/>
            </a:xfrm>
            <a:prstGeom prst="rect">
              <a:avLst/>
            </a:prstGeom>
          </p:spPr>
        </p:pic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8366E649-6D08-520A-CBDB-7A7E945A9F9A}"/>
                </a:ext>
              </a:extLst>
            </p:cNvPr>
            <p:cNvSpPr/>
            <p:nvPr/>
          </p:nvSpPr>
          <p:spPr>
            <a:xfrm>
              <a:off x="1594469" y="3915893"/>
              <a:ext cx="987298" cy="9872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E6B84776-39D8-6332-23BB-9309510BA867}"/>
                </a:ext>
              </a:extLst>
            </p:cNvPr>
            <p:cNvSpPr/>
            <p:nvPr/>
          </p:nvSpPr>
          <p:spPr>
            <a:xfrm>
              <a:off x="1594469" y="5073675"/>
              <a:ext cx="987298" cy="9872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694C0E9-29AD-06A0-E608-8A6EB3F56B85}"/>
              </a:ext>
            </a:extLst>
          </p:cNvPr>
          <p:cNvSpPr txBox="1"/>
          <p:nvPr/>
        </p:nvSpPr>
        <p:spPr>
          <a:xfrm>
            <a:off x="216233" y="5949057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고객관리시스템</a:t>
            </a:r>
          </a:p>
        </p:txBody>
      </p:sp>
      <p:pic>
        <p:nvPicPr>
          <p:cNvPr id="8" name="Picture 2" descr="8개의 명찰 아이디어 | 명함, 명함 디자인, 이름표">
            <a:extLst>
              <a:ext uri="{FF2B5EF4-FFF2-40B4-BE49-F238E27FC236}">
                <a16:creationId xmlns:a16="http://schemas.microsoft.com/office/drawing/2014/main" id="{EDB8EFFA-1F40-B34D-7FDD-95C1563C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17" y="6143947"/>
            <a:ext cx="1424595" cy="180328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8AF970E-5D8E-48EB-72F4-9A21ED662E5F}"/>
              </a:ext>
            </a:extLst>
          </p:cNvPr>
          <p:cNvSpPr/>
          <p:nvPr/>
        </p:nvSpPr>
        <p:spPr>
          <a:xfrm>
            <a:off x="5819775" y="7658935"/>
            <a:ext cx="496131" cy="240959"/>
          </a:xfrm>
          <a:prstGeom prst="rect">
            <a:avLst/>
          </a:prstGeom>
          <a:noFill/>
          <a:ln w="38100">
            <a:solidFill>
              <a:srgbClr val="8E43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5E65FA3-822C-9F0A-FB25-A77477DD3EF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683533" y="6948554"/>
            <a:ext cx="3136242" cy="830861"/>
          </a:xfrm>
          <a:prstGeom prst="straightConnector1">
            <a:avLst/>
          </a:prstGeom>
          <a:noFill/>
          <a:ln w="38100">
            <a:solidFill>
              <a:srgbClr val="8E4397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01952A18-90DF-E93A-F04B-6A9163D6B18C}"/>
              </a:ext>
            </a:extLst>
          </p:cNvPr>
          <p:cNvSpPr txBox="1"/>
          <p:nvPr/>
        </p:nvSpPr>
        <p:spPr>
          <a:xfrm>
            <a:off x="210727" y="4179095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압축공기</a:t>
            </a:r>
            <a:r>
              <a:rPr lang="en-US" altLang="ko-KR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b="1" dirty="0" err="1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급배수</a:t>
            </a: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연결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27FD76B-06AA-DF29-0E48-57109423460C}"/>
              </a:ext>
            </a:extLst>
          </p:cNvPr>
          <p:cNvSpPr txBox="1"/>
          <p:nvPr/>
        </p:nvSpPr>
        <p:spPr>
          <a:xfrm>
            <a:off x="210727" y="1237996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압축공기 시스템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1E46CA-2659-7D29-49B2-DC599CBBBCFA}"/>
              </a:ext>
            </a:extLst>
          </p:cNvPr>
          <p:cNvSpPr txBox="1"/>
          <p:nvPr/>
        </p:nvSpPr>
        <p:spPr>
          <a:xfrm>
            <a:off x="3270121" y="123799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</a:t>
            </a:r>
            <a:r>
              <a:rPr lang="ko-KR" altLang="en-US" b="1" dirty="0" err="1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급배수</a:t>
            </a: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시스템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34BBBAB-3BA9-24E2-A933-A452BC01003F}"/>
              </a:ext>
            </a:extLst>
          </p:cNvPr>
          <p:cNvSpPr txBox="1"/>
          <p:nvPr/>
        </p:nvSpPr>
        <p:spPr>
          <a:xfrm>
            <a:off x="474668" y="3547284"/>
            <a:ext cx="2804978" cy="26930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ko-KR" altLang="en-US" sz="10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10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 </a:t>
            </a:r>
            <a:r>
              <a:rPr kumimoji="1" lang="ko-KR" altLang="en-US" sz="1000" dirty="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통상적으로 사용하는 사이즈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CCA2F52-DAAC-CF20-69C2-5F4894DC2A45}"/>
              </a:ext>
            </a:extLst>
          </p:cNvPr>
          <p:cNvSpPr txBox="1"/>
          <p:nvPr/>
        </p:nvSpPr>
        <p:spPr>
          <a:xfrm>
            <a:off x="3341448" y="3563343"/>
            <a:ext cx="3432048" cy="26930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kumimoji="1" sz="1000">
                <a:ln>
                  <a:solidFill>
                    <a:schemeClr val="tx1">
                      <a:alpha val="2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 algn="ctr"/>
            <a:r>
              <a:rPr lang="en-US" altLang="ko-KR" dirty="0"/>
              <a:t>※ </a:t>
            </a:r>
            <a:r>
              <a:rPr lang="ko-KR" altLang="en-US" dirty="0"/>
              <a:t>급수 </a:t>
            </a:r>
            <a:r>
              <a:rPr lang="ko-KR" altLang="en-US"/>
              <a:t>나비밸브 </a:t>
            </a:r>
            <a:r>
              <a:rPr lang="en-US" altLang="ko-KR" dirty="0"/>
              <a:t>15mm, </a:t>
            </a:r>
            <a:r>
              <a:rPr lang="ko-KR" altLang="en-US" dirty="0"/>
              <a:t>배수 </a:t>
            </a:r>
            <a:r>
              <a:rPr lang="ko-KR" altLang="en-US"/>
              <a:t>내경 </a:t>
            </a:r>
            <a:r>
              <a:rPr lang="en-US" altLang="ko-KR" dirty="0"/>
              <a:t>30mm(</a:t>
            </a:r>
            <a:r>
              <a:rPr lang="ko-KR" altLang="en-US"/>
              <a:t>일반 싱크대호스</a:t>
            </a:r>
            <a:r>
              <a:rPr lang="en-US" altLang="ko-KR"/>
              <a:t>)</a:t>
            </a:r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FB7EE-BDD9-10B4-07E1-AE3EE9536FEE}"/>
              </a:ext>
            </a:extLst>
          </p:cNvPr>
          <p:cNvSpPr txBox="1"/>
          <p:nvPr/>
        </p:nvSpPr>
        <p:spPr>
          <a:xfrm>
            <a:off x="3162949" y="744113"/>
            <a:ext cx="2470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 </a:t>
            </a:r>
            <a:r>
              <a:rPr lang="ko-KR" altLang="en-US" sz="110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별도 신청항목은 기업 개별 부담입니다</a:t>
            </a:r>
          </a:p>
        </p:txBody>
      </p:sp>
    </p:spTree>
    <p:extLst>
      <p:ext uri="{BB962C8B-B14F-4D97-AF65-F5344CB8AC3E}">
        <p14:creationId xmlns:p14="http://schemas.microsoft.com/office/powerpoint/2010/main" val="365354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88CE-6277-4216-9AC2-4A78AF05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28C3-58C5-44C8-A076-432960A05EAE}" type="slidenum">
              <a:rPr lang="ko-KR" altLang="en-US" smtClean="0"/>
              <a:t>7</a:t>
            </a:fld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0702A998-C2BE-2DBD-8288-6A18CAFDAC14}"/>
              </a:ext>
            </a:extLst>
          </p:cNvPr>
          <p:cNvGrpSpPr/>
          <p:nvPr/>
        </p:nvGrpSpPr>
        <p:grpSpPr>
          <a:xfrm>
            <a:off x="0" y="671339"/>
            <a:ext cx="3053266" cy="403825"/>
            <a:chOff x="-2312054" y="1061467"/>
            <a:chExt cx="3779465" cy="499872"/>
          </a:xfrm>
        </p:grpSpPr>
        <p:sp>
          <p:nvSpPr>
            <p:cNvPr id="40" name="순서도: 지연 39">
              <a:extLst>
                <a:ext uri="{FF2B5EF4-FFF2-40B4-BE49-F238E27FC236}">
                  <a16:creationId xmlns:a16="http://schemas.microsoft.com/office/drawing/2014/main" id="{2EA3D72D-021A-CE5E-600E-283174A0AFE3}"/>
                </a:ext>
              </a:extLst>
            </p:cNvPr>
            <p:cNvSpPr/>
            <p:nvPr/>
          </p:nvSpPr>
          <p:spPr>
            <a:xfrm>
              <a:off x="967539" y="1061467"/>
              <a:ext cx="499872" cy="499872"/>
            </a:xfrm>
            <a:prstGeom prst="flowChartDelay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922F4BD1-35F9-84DA-9A9B-D03075B3DC3B}"/>
                </a:ext>
              </a:extLst>
            </p:cNvPr>
            <p:cNvSpPr/>
            <p:nvPr/>
          </p:nvSpPr>
          <p:spPr>
            <a:xfrm>
              <a:off x="-2312054" y="1061467"/>
              <a:ext cx="3321793" cy="499872"/>
            </a:xfrm>
            <a:prstGeom prst="rect">
              <a:avLst/>
            </a:prstGeom>
            <a:solidFill>
              <a:srgbClr val="045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1FDF397-CD32-0977-13D8-28ACE2AC7AAD}"/>
              </a:ext>
            </a:extLst>
          </p:cNvPr>
          <p:cNvSpPr txBox="1"/>
          <p:nvPr/>
        </p:nvSpPr>
        <p:spPr>
          <a:xfrm>
            <a:off x="59886" y="719364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ln w="12700">
                  <a:solidFill>
                    <a:schemeClr val="bg1">
                      <a:alpha val="0"/>
                    </a:schemeClr>
                  </a:solidFill>
                </a:ln>
                <a:latin typeface="Rix헤드 M" panose="02020603020101020101" pitchFamily="18" charset="-127"/>
                <a:ea typeface="Rix헤드 M" panose="02020603020101020101" pitchFamily="18" charset="-127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ko-KR" altLang="en-US" b="1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주요 연락처</a:t>
            </a:r>
            <a:endParaRPr kumimoji="0" lang="ko-KR" altLang="en-US" sz="1400" b="1" i="0" u="none" strike="noStrike" kern="1200" cap="none" spc="0" normalizeH="0" baseline="0" noProof="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C10ACFB2-4967-3BF9-0E60-F449EF5D6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014965"/>
              </p:ext>
            </p:extLst>
          </p:nvPr>
        </p:nvGraphicFramePr>
        <p:xfrm>
          <a:off x="201361" y="6562667"/>
          <a:ext cx="6443660" cy="2815930"/>
        </p:xfrm>
        <a:graphic>
          <a:graphicData uri="http://schemas.openxmlformats.org/drawingml/2006/table">
            <a:tbl>
              <a:tblPr/>
              <a:tblGrid>
                <a:gridCol w="1610915">
                  <a:extLst>
                    <a:ext uri="{9D8B030D-6E8A-4147-A177-3AD203B41FA5}">
                      <a16:colId xmlns:a16="http://schemas.microsoft.com/office/drawing/2014/main" val="766556049"/>
                    </a:ext>
                  </a:extLst>
                </a:gridCol>
                <a:gridCol w="1610915">
                  <a:extLst>
                    <a:ext uri="{9D8B030D-6E8A-4147-A177-3AD203B41FA5}">
                      <a16:colId xmlns:a16="http://schemas.microsoft.com/office/drawing/2014/main" val="1983414002"/>
                    </a:ext>
                  </a:extLst>
                </a:gridCol>
                <a:gridCol w="1610915">
                  <a:extLst>
                    <a:ext uri="{9D8B030D-6E8A-4147-A177-3AD203B41FA5}">
                      <a16:colId xmlns:a16="http://schemas.microsoft.com/office/drawing/2014/main" val="3439556414"/>
                    </a:ext>
                  </a:extLst>
                </a:gridCol>
                <a:gridCol w="1610915">
                  <a:extLst>
                    <a:ext uri="{9D8B030D-6E8A-4147-A177-3AD203B41FA5}">
                      <a16:colId xmlns:a16="http://schemas.microsoft.com/office/drawing/2014/main" val="4255724236"/>
                    </a:ext>
                  </a:extLst>
                </a:gridCol>
              </a:tblGrid>
              <a:tr h="603290"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기타 부대시설 및 협력 업체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203923"/>
                  </a:ext>
                </a:extLst>
              </a:tr>
              <a:tr h="4425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 시공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업체명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담당자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연락처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247663"/>
                  </a:ext>
                </a:extLst>
              </a:tr>
              <a:tr h="44252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부스 시공 및 설치 문의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데이데이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김진학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차장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010-5477-1822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738082"/>
                  </a:ext>
                </a:extLst>
              </a:tr>
              <a:tr h="4425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가구 및 비품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렌탈시티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김태규 실장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010-5728-7788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219112"/>
                  </a:ext>
                </a:extLst>
              </a:tr>
              <a:tr h="4425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사인물 제작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디자인지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윤미영 대표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010-3777-2174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15574"/>
                  </a:ext>
                </a:extLst>
              </a:tr>
              <a:tr h="4425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호텔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라마다호텔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김민지 과장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010-9512-1818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382706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81DC1D24-8033-E891-6C0C-42C87E61C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21631"/>
              </p:ext>
            </p:extLst>
          </p:nvPr>
        </p:nvGraphicFramePr>
        <p:xfrm>
          <a:off x="201361" y="1342710"/>
          <a:ext cx="6396288" cy="4718246"/>
        </p:xfrm>
        <a:graphic>
          <a:graphicData uri="http://schemas.openxmlformats.org/drawingml/2006/table">
            <a:tbl>
              <a:tblPr/>
              <a:tblGrid>
                <a:gridCol w="2132096">
                  <a:extLst>
                    <a:ext uri="{9D8B030D-6E8A-4147-A177-3AD203B41FA5}">
                      <a16:colId xmlns:a16="http://schemas.microsoft.com/office/drawing/2014/main" val="766556049"/>
                    </a:ext>
                  </a:extLst>
                </a:gridCol>
                <a:gridCol w="2132096">
                  <a:extLst>
                    <a:ext uri="{9D8B030D-6E8A-4147-A177-3AD203B41FA5}">
                      <a16:colId xmlns:a16="http://schemas.microsoft.com/office/drawing/2014/main" val="3439556414"/>
                    </a:ext>
                  </a:extLst>
                </a:gridCol>
                <a:gridCol w="2132096">
                  <a:extLst>
                    <a:ext uri="{9D8B030D-6E8A-4147-A177-3AD203B41FA5}">
                      <a16:colId xmlns:a16="http://schemas.microsoft.com/office/drawing/2014/main" val="4255724236"/>
                    </a:ext>
                  </a:extLst>
                </a:gridCol>
              </a:tblGrid>
              <a:tr h="425328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탄소중립 </a:t>
                      </a:r>
                      <a:r>
                        <a:rPr lang="en-US" altLang="ko-KR" sz="1800" b="1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EXPO </a:t>
                      </a:r>
                      <a:r>
                        <a:rPr lang="ko-KR" altLang="en-US" sz="1800" b="1" kern="1200" dirty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주요 연락처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B1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203923"/>
                  </a:ext>
                </a:extLst>
              </a:tr>
              <a:tr h="306637">
                <a:tc grid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참가비</a:t>
                      </a:r>
                      <a:r>
                        <a:rPr lang="en-US" altLang="ko-KR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부대시설 납입 안내</a:t>
                      </a:r>
                      <a:r>
                        <a:rPr lang="en-US" altLang="ko-KR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  <a:endParaRPr lang="ko-KR" altLang="en-US" sz="1100" b="1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983262"/>
                  </a:ext>
                </a:extLst>
              </a:tr>
              <a:tr h="306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담당자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대표 연락처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247663"/>
                  </a:ext>
                </a:extLst>
              </a:tr>
              <a:tr h="306637">
                <a:tc rowSpan="4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한국산업지능화협회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탄소중립 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EXPO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운영위원회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김태희 팀장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노어진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사원</a:t>
                      </a:r>
                      <a:b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</a:b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070-4703-4031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775730"/>
                  </a:ext>
                </a:extLst>
              </a:tr>
              <a:tr h="306637"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한국산업지능화협회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탄소중립 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EXPO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운영위원회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위진경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과장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070-4703-4031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738082"/>
                  </a:ext>
                </a:extLst>
              </a:tr>
              <a:tr h="3066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정이진 주임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299391"/>
                  </a:ext>
                </a:extLst>
              </a:tr>
              <a:tr h="30663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노어진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사원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219112"/>
                  </a:ext>
                </a:extLst>
              </a:tr>
              <a:tr h="306637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※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이메일 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netzeroexpo_office@koiia.or.kr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15574"/>
                  </a:ext>
                </a:extLst>
              </a:tr>
              <a:tr h="306637">
                <a:tc grid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1100" b="1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전시운영</a:t>
                      </a: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관련</a:t>
                      </a:r>
                      <a:r>
                        <a:rPr lang="en-US" altLang="ko-KR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274248"/>
                  </a:ext>
                </a:extLst>
              </a:tr>
              <a:tr h="306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담당자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대표 연락처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051667"/>
                  </a:ext>
                </a:extLst>
              </a:tr>
              <a:tr h="306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전시운영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김진학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차장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김진학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차장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010-5477-1822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05321"/>
                  </a:ext>
                </a:extLst>
              </a:tr>
              <a:tr h="306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세미나 운영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채정석 주임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074173"/>
                  </a:ext>
                </a:extLst>
              </a:tr>
              <a:tr h="306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프로그램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홍보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문라정</a:t>
                      </a:r>
                      <a:r>
                        <a:rPr lang="en-US" altLang="ko-KR" sz="1100" kern="1200" baseline="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kern="1200" baseline="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주임</a:t>
                      </a:r>
                      <a:r>
                        <a:rPr lang="en-US" altLang="ko-KR" sz="1100" kern="1200" baseline="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kern="1200" baseline="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윤서현 주임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57841"/>
                  </a:ext>
                </a:extLst>
              </a:tr>
              <a:tr h="306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신청 관련</a:t>
                      </a:r>
                      <a:endParaRPr lang="en-US" altLang="ko-KR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김진학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차장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kern="1200" dirty="0" err="1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문라정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주임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086355"/>
                  </a:ext>
                </a:extLst>
              </a:tr>
              <a:tr h="306637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※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이메일 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netzeroexpo2023@gmail.com </a:t>
                      </a: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kern="12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63090" marR="63090" marT="31545" marB="3154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550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746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6466</TotalTime>
  <Words>658</Words>
  <Application>Microsoft Office PowerPoint</Application>
  <PresentationFormat>A4 용지(210x297mm)</PresentationFormat>
  <Paragraphs>208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9" baseType="lpstr">
      <vt:lpstr>HG꼬딕씨 80g</vt:lpstr>
      <vt:lpstr>Pretendard Black</vt:lpstr>
      <vt:lpstr>Pretendard Light</vt:lpstr>
      <vt:lpstr>Pretendard SemiBold</vt:lpstr>
      <vt:lpstr>나눔바른고딕</vt:lpstr>
      <vt:lpstr>나눔바른고딕OTF</vt:lpstr>
      <vt:lpstr>맑은 고딕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김 현지</cp:lastModifiedBy>
  <cp:revision>358</cp:revision>
  <cp:lastPrinted>2022-08-28T10:19:44Z</cp:lastPrinted>
  <dcterms:created xsi:type="dcterms:W3CDTF">2022-08-22T01:32:33Z</dcterms:created>
  <dcterms:modified xsi:type="dcterms:W3CDTF">2023-05-08T12:23:50Z</dcterms:modified>
</cp:coreProperties>
</file>